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25" r:id="rId1"/>
  </p:sldMasterIdLst>
  <p:notesMasterIdLst>
    <p:notesMasterId r:id="rId15"/>
  </p:notesMasterIdLst>
  <p:sldIdLst>
    <p:sldId id="256" r:id="rId2"/>
    <p:sldId id="264" r:id="rId3"/>
    <p:sldId id="257" r:id="rId4"/>
    <p:sldId id="266" r:id="rId5"/>
    <p:sldId id="258" r:id="rId6"/>
    <p:sldId id="269" r:id="rId7"/>
    <p:sldId id="260" r:id="rId8"/>
    <p:sldId id="262" r:id="rId9"/>
    <p:sldId id="263" r:id="rId10"/>
    <p:sldId id="261" r:id="rId11"/>
    <p:sldId id="267" r:id="rId12"/>
    <p:sldId id="268" r:id="rId13"/>
    <p:sldId id="265" r:id="rId14"/>
  </p:sldIdLst>
  <p:sldSz cx="9144000" cy="6858000" type="screen4x3"/>
  <p:notesSz cx="6858000" cy="9144000"/>
  <p:custDataLst>
    <p:tags r:id="rId1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adoch Brochanon" initials="BB" lastIdx="8"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330" autoAdjust="0"/>
  </p:normalViewPr>
  <p:slideViewPr>
    <p:cSldViewPr snapToGrid="0">
      <p:cViewPr>
        <p:scale>
          <a:sx n="66" d="100"/>
          <a:sy n="66" d="100"/>
        </p:scale>
        <p:origin x="-1494" y="-7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71" d="100"/>
          <a:sy n="71" d="100"/>
        </p:scale>
        <p:origin x="-2658"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gs" Target="tags/tag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30"/>
    </c:view3D>
    <c:floor>
      <c:thickness val="0"/>
    </c:floor>
    <c:sideWall>
      <c:thickness val="0"/>
    </c:sideWall>
    <c:backWall>
      <c:thickness val="0"/>
    </c:backWall>
    <c:plotArea>
      <c:layout/>
      <c:pie3DChart>
        <c:varyColors val="1"/>
        <c:ser>
          <c:idx val="0"/>
          <c:order val="0"/>
          <c:tx>
            <c:strRef>
              <c:f>Sheet1!$B$1</c:f>
              <c:strCache>
                <c:ptCount val="1"/>
                <c:pt idx="0">
                  <c:v>Column2</c:v>
                </c:pt>
              </c:strCache>
            </c:strRef>
          </c:tx>
          <c:dPt>
            <c:idx val="1"/>
            <c:bubble3D val="0"/>
            <c:spPr>
              <a:solidFill>
                <a:schemeClr val="accent2">
                  <a:lumMod val="60000"/>
                  <a:lumOff val="40000"/>
                </a:schemeClr>
              </a:solidFill>
            </c:spPr>
          </c:dPt>
          <c:dPt>
            <c:idx val="2"/>
            <c:bubble3D val="0"/>
            <c:spPr>
              <a:solidFill>
                <a:schemeClr val="accent3">
                  <a:lumMod val="60000"/>
                  <a:lumOff val="40000"/>
                </a:schemeClr>
              </a:solidFill>
            </c:spPr>
          </c:dPt>
          <c:dPt>
            <c:idx val="4"/>
            <c:bubble3D val="0"/>
            <c:spPr>
              <a:solidFill>
                <a:schemeClr val="accent5">
                  <a:lumMod val="60000"/>
                  <a:lumOff val="40000"/>
                </a:schemeClr>
              </a:solidFill>
            </c:spPr>
          </c:dPt>
          <c:cat>
            <c:strRef>
              <c:f>Sheet1!$A$2:$A$6</c:f>
              <c:strCache>
                <c:ptCount val="5"/>
                <c:pt idx="0">
                  <c:v>Granite Creek</c:v>
                </c:pt>
                <c:pt idx="1">
                  <c:v>Mount Roberts</c:v>
                </c:pt>
                <c:pt idx="2">
                  <c:v>Mount Juneau</c:v>
                </c:pt>
                <c:pt idx="3">
                  <c:v>Mt. McGinnis</c:v>
                </c:pt>
                <c:pt idx="4">
                  <c:v>Mt. Jumbo</c:v>
                </c:pt>
              </c:strCache>
            </c:strRef>
          </c:cat>
          <c:val>
            <c:numRef>
              <c:f>Sheet1!$B$2:$B$6</c:f>
              <c:numCache>
                <c:formatCode>General</c:formatCode>
                <c:ptCount val="5"/>
                <c:pt idx="0">
                  <c:v>15</c:v>
                </c:pt>
                <c:pt idx="1">
                  <c:v>12</c:v>
                </c:pt>
                <c:pt idx="2">
                  <c:v>16</c:v>
                </c:pt>
                <c:pt idx="3">
                  <c:v>13</c:v>
                </c:pt>
                <c:pt idx="4">
                  <c:v>12</c:v>
                </c:pt>
              </c:numCache>
            </c:numRef>
          </c:val>
        </c:ser>
        <c:dLbls>
          <c:showLegendKey val="0"/>
          <c:showVal val="0"/>
          <c:showCatName val="0"/>
          <c:showSerName val="0"/>
          <c:showPercent val="0"/>
          <c:showBubbleSize val="0"/>
          <c:showLeaderLines val="1"/>
        </c:dLbls>
      </c:pie3DChart>
    </c:plotArea>
    <c:legend>
      <c:legendPos val="r"/>
      <c:layout/>
      <c:overlay val="0"/>
    </c:legend>
    <c:plotVisOnly val="1"/>
    <c:dispBlanksAs val="gap"/>
    <c:showDLblsOverMax val="0"/>
  </c:chart>
  <c:txPr>
    <a:bodyPr/>
    <a:lstStyle/>
    <a:p>
      <a:pPr>
        <a:defRPr sz="1800"/>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763C880-7156-4612-8057-6C7D2F4F8B74}" type="datetimeFigureOut">
              <a:rPr lang="en-US" smtClean="0"/>
              <a:t>6/25/2012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en-US" dirty="0" smtClean="0"/>
              <a:t>Alaska Hiking Tour</a:t>
            </a:r>
            <a:fld id="{2A20333A-FAFE-4273-B982-A3F3FC334601}" type="slidenum">
              <a:rPr lang="en-US" smtClean="0"/>
              <a:t>‹#›</a:t>
            </a:fld>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14DED8B-D941-4178-A1AF-55CD7A624AAE}" type="slidenum">
              <a:rPr lang="en-US" smtClean="0"/>
              <a:t>‹#›</a:t>
            </a:fld>
            <a:endParaRPr lang="en-US" dirty="0"/>
          </a:p>
        </p:txBody>
      </p:sp>
    </p:spTree>
    <p:extLst>
      <p:ext uri="{BB962C8B-B14F-4D97-AF65-F5344CB8AC3E}">
        <p14:creationId xmlns:p14="http://schemas.microsoft.com/office/powerpoint/2010/main" val="1571626115"/>
      </p:ext>
    </p:extLst>
  </p:cSld>
  <p:clrMap bg1="lt1" tx1="dk1" bg2="lt2" tx2="dk2" accent1="accent1" accent2="accent2" accent3="accent3" accent4="accent4" accent5="accent5" accent6="accent6" hlink="hlink" folHlink="folHlink"/>
  <p:notesStyle>
    <a:lvl1pPr marL="114300" indent="-114300" algn="l" defTabSz="914400" rtl="0" eaLnBrk="1" latinLnBrk="0" hangingPunct="1">
      <a:buFont typeface="Arial" pitchFamily="34" charset="0"/>
      <a:buChar char="•"/>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14DED8B-D941-4178-A1AF-55CD7A624AAE}" type="slidenum">
              <a:rPr lang="en-US" smtClean="0"/>
              <a:t>1</a:t>
            </a:fld>
            <a:endParaRPr lang="en-US" dirty="0"/>
          </a:p>
        </p:txBody>
      </p:sp>
    </p:spTree>
    <p:extLst>
      <p:ext uri="{BB962C8B-B14F-4D97-AF65-F5344CB8AC3E}">
        <p14:creationId xmlns:p14="http://schemas.microsoft.com/office/powerpoint/2010/main" val="1400846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 breakdown of only those </a:t>
            </a:r>
            <a:r>
              <a:rPr lang="en-US" baseline="0" dirty="0" smtClean="0"/>
              <a:t>tours that rated a 5.</a:t>
            </a:r>
            <a:endParaRPr lang="en-US" dirty="0"/>
          </a:p>
        </p:txBody>
      </p:sp>
      <p:sp>
        <p:nvSpPr>
          <p:cNvPr id="4" name="Slide Number Placeholder 3"/>
          <p:cNvSpPr>
            <a:spLocks noGrp="1"/>
          </p:cNvSpPr>
          <p:nvPr>
            <p:ph type="sldNum" sz="quarter" idx="10"/>
          </p:nvPr>
        </p:nvSpPr>
        <p:spPr/>
        <p:txBody>
          <a:bodyPr/>
          <a:lstStyle/>
          <a:p>
            <a:fld id="{414DED8B-D941-4178-A1AF-55CD7A624AAE}" type="slidenum">
              <a:rPr lang="en-US" smtClean="0"/>
              <a:t>12</a:t>
            </a:fld>
            <a:endParaRPr lang="en-US" dirty="0"/>
          </a:p>
        </p:txBody>
      </p:sp>
    </p:spTree>
    <p:extLst>
      <p:ext uri="{BB962C8B-B14F-4D97-AF65-F5344CB8AC3E}">
        <p14:creationId xmlns:p14="http://schemas.microsoft.com/office/powerpoint/2010/main" val="14667465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 partial</a:t>
            </a:r>
            <a:r>
              <a:rPr lang="en-US" baseline="0" dirty="0" smtClean="0"/>
              <a:t> list Baradoch used in his research on hiking trails for Alaska. This information gave him a good idea of what most vendors were offering and from these, he went to Tolano Adventures to have them set up a tour that would meet all the requirements that Green Soles members expect in a tour. After some feedback, this is when Baradoch decided this may be the best trip to offer new members so they can get a “taste” of what Green Soles has to offer for future trips.</a:t>
            </a:r>
            <a:endParaRPr lang="en-US" dirty="0"/>
          </a:p>
        </p:txBody>
      </p:sp>
      <p:sp>
        <p:nvSpPr>
          <p:cNvPr id="4" name="Slide Number Placeholder 3"/>
          <p:cNvSpPr>
            <a:spLocks noGrp="1"/>
          </p:cNvSpPr>
          <p:nvPr>
            <p:ph type="sldNum" sz="quarter" idx="10"/>
          </p:nvPr>
        </p:nvSpPr>
        <p:spPr/>
        <p:txBody>
          <a:bodyPr/>
          <a:lstStyle/>
          <a:p>
            <a:fld id="{414DED8B-D941-4178-A1AF-55CD7A624AAE}" type="slidenum">
              <a:rPr lang="en-US" smtClean="0"/>
              <a:t>13</a:t>
            </a:fld>
            <a:endParaRPr lang="en-US" dirty="0"/>
          </a:p>
        </p:txBody>
      </p:sp>
    </p:spTree>
    <p:extLst>
      <p:ext uri="{BB962C8B-B14F-4D97-AF65-F5344CB8AC3E}">
        <p14:creationId xmlns:p14="http://schemas.microsoft.com/office/powerpoint/2010/main" val="30381514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While we have offered these</a:t>
            </a:r>
            <a:r>
              <a:rPr lang="en-US" baseline="0" dirty="0" smtClean="0"/>
              <a:t> tours between early July to late August, we find it best to book one tour during late July to ensure dry conditions and longer days for better views. Some of these trails can be dangerous and hazardous if wet conditions exist, and if we start too late in the morning, or take too long to come down.</a:t>
            </a:r>
          </a:p>
          <a:p>
            <a:r>
              <a:rPr lang="en-US" baseline="0" dirty="0" smtClean="0"/>
              <a:t>We warn everyone as well to stay with the group, and watch for the signs that are clearly marked on each trail, especially for Mt. McGinnis which is one not often hiked (most people tend to hike to view Mendenhall Glacier).</a:t>
            </a:r>
          </a:p>
          <a:p>
            <a:endParaRPr lang="en-US" dirty="0"/>
          </a:p>
        </p:txBody>
      </p:sp>
      <p:sp>
        <p:nvSpPr>
          <p:cNvPr id="4" name="Slide Number Placeholder 3"/>
          <p:cNvSpPr>
            <a:spLocks noGrp="1"/>
          </p:cNvSpPr>
          <p:nvPr>
            <p:ph type="sldNum" sz="quarter" idx="10"/>
          </p:nvPr>
        </p:nvSpPr>
        <p:spPr/>
        <p:txBody>
          <a:bodyPr/>
          <a:lstStyle/>
          <a:p>
            <a:fld id="{414DED8B-D941-4178-A1AF-55CD7A624AAE}" type="slidenum">
              <a:rPr lang="en-US" smtClean="0"/>
              <a:t>3</a:t>
            </a:fld>
            <a:endParaRPr lang="en-US" dirty="0"/>
          </a:p>
        </p:txBody>
      </p:sp>
    </p:spTree>
    <p:extLst>
      <p:ext uri="{BB962C8B-B14F-4D97-AF65-F5344CB8AC3E}">
        <p14:creationId xmlns:p14="http://schemas.microsoft.com/office/powerpoint/2010/main" val="24236981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a:t>
            </a:r>
            <a:r>
              <a:rPr lang="en-US" baseline="0" smtClean="0"/>
              <a:t>should be a </a:t>
            </a:r>
            <a:r>
              <a:rPr lang="en-US" baseline="0" dirty="0" smtClean="0"/>
              <a:t>quick summary of the trails so the new member can see at a glance what is involved for each trip. During the actual trip, a member can choose not to go on any one of these pre-planned trails even though the cost of that hiking trail is included in the overall cost for this Alaska trip.</a:t>
            </a:r>
            <a:endParaRPr lang="en-US" dirty="0"/>
          </a:p>
        </p:txBody>
      </p:sp>
      <p:sp>
        <p:nvSpPr>
          <p:cNvPr id="4" name="Slide Number Placeholder 3"/>
          <p:cNvSpPr>
            <a:spLocks noGrp="1"/>
          </p:cNvSpPr>
          <p:nvPr>
            <p:ph type="sldNum" sz="quarter" idx="10"/>
          </p:nvPr>
        </p:nvSpPr>
        <p:spPr/>
        <p:txBody>
          <a:bodyPr/>
          <a:lstStyle/>
          <a:p>
            <a:fld id="{414DED8B-D941-4178-A1AF-55CD7A624AAE}" type="slidenum">
              <a:rPr lang="en-US" smtClean="0"/>
              <a:t>4</a:t>
            </a:fld>
            <a:endParaRPr lang="en-US" dirty="0"/>
          </a:p>
        </p:txBody>
      </p:sp>
    </p:spTree>
    <p:extLst>
      <p:ext uri="{BB962C8B-B14F-4D97-AF65-F5344CB8AC3E}">
        <p14:creationId xmlns:p14="http://schemas.microsoft.com/office/powerpoint/2010/main" val="14119904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two trails that</a:t>
            </a:r>
            <a:r>
              <a:rPr lang="en-US" baseline="0" dirty="0" smtClean="0"/>
              <a:t> have their starting point along the Perseverance Trail: Mount Juneau and Granite Creek</a:t>
            </a:r>
          </a:p>
          <a:p>
            <a:r>
              <a:rPr lang="en-US" baseline="0" dirty="0" smtClean="0"/>
              <a:t>Trail is 3.5 miles (one-way), approximately 1.5 hours at elevation of 700 feet.</a:t>
            </a:r>
          </a:p>
          <a:p>
            <a:r>
              <a:rPr lang="en-US" baseline="0" dirty="0" smtClean="0"/>
              <a:t>Start with Granite Creek as it gets everyone prepared for the more challenging Mount Juneau Trail</a:t>
            </a:r>
          </a:p>
          <a:p>
            <a:r>
              <a:rPr lang="en-US" baseline="0" dirty="0" smtClean="0"/>
              <a:t>Also helps if weather is not so good initially, as the terrain can become very dangerous and hazardous quickly in wet weather conditions (see note from travel guide regarding how the right side of Perseverance Trail is steep </a:t>
            </a:r>
            <a:r>
              <a:rPr lang="en-US" baseline="0" smtClean="0"/>
              <a:t>and </a:t>
            </a:r>
            <a:r>
              <a:rPr lang="en-US" baseline="0" smtClean="0"/>
              <a:t>precarious)</a:t>
            </a: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414DED8B-D941-4178-A1AF-55CD7A624AAE}" type="slidenum">
              <a:rPr lang="en-US" smtClean="0"/>
              <a:t>5</a:t>
            </a:fld>
            <a:endParaRPr lang="en-US" dirty="0"/>
          </a:p>
        </p:txBody>
      </p:sp>
    </p:spTree>
    <p:extLst>
      <p:ext uri="{BB962C8B-B14F-4D97-AF65-F5344CB8AC3E}">
        <p14:creationId xmlns:p14="http://schemas.microsoft.com/office/powerpoint/2010/main" val="9500654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two trails that</a:t>
            </a:r>
            <a:r>
              <a:rPr lang="en-US" baseline="0" dirty="0" smtClean="0"/>
              <a:t> have their starting point along the Perseverance Trail: Mount Juneau and Granite Creek</a:t>
            </a:r>
          </a:p>
          <a:p>
            <a:r>
              <a:rPr lang="en-US" baseline="0" dirty="0" smtClean="0"/>
              <a:t>Trail is 3.5 miles (one-way), approximately 1.5 hours at elevation of 700 feet.</a:t>
            </a:r>
          </a:p>
          <a:p>
            <a:r>
              <a:rPr lang="en-US" baseline="0" dirty="0" smtClean="0"/>
              <a:t>Start with Granite Creek as it gets everyone prepared for the more challenging Mount Juneau Trail</a:t>
            </a:r>
          </a:p>
          <a:p>
            <a:r>
              <a:rPr lang="en-US" baseline="0" dirty="0" smtClean="0"/>
              <a:t>Also helps if weather is not so good initially, as the terrain can become very dangerous and hazardous quickly in wet weather conditions (see note from travel guide regarding how the right side of Perseverance Trail is steep and hazardous)</a:t>
            </a:r>
          </a:p>
          <a:p>
            <a:endParaRPr lang="en-US" dirty="0"/>
          </a:p>
        </p:txBody>
      </p:sp>
      <p:sp>
        <p:nvSpPr>
          <p:cNvPr id="4" name="Slide Number Placeholder 3"/>
          <p:cNvSpPr>
            <a:spLocks noGrp="1"/>
          </p:cNvSpPr>
          <p:nvPr>
            <p:ph type="sldNum" sz="quarter" idx="10"/>
          </p:nvPr>
        </p:nvSpPr>
        <p:spPr/>
        <p:txBody>
          <a:bodyPr/>
          <a:lstStyle/>
          <a:p>
            <a:fld id="{414DED8B-D941-4178-A1AF-55CD7A624AAE}" type="slidenum">
              <a:rPr lang="en-US" smtClean="0"/>
              <a:t>6</a:t>
            </a:fld>
            <a:endParaRPr lang="en-US" dirty="0"/>
          </a:p>
        </p:txBody>
      </p:sp>
    </p:spTree>
    <p:extLst>
      <p:ext uri="{BB962C8B-B14F-4D97-AF65-F5344CB8AC3E}">
        <p14:creationId xmlns:p14="http://schemas.microsoft.com/office/powerpoint/2010/main" val="9500654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Steep trail that can be hazardous if wet conditions which can lead to muddy and</a:t>
            </a:r>
            <a:r>
              <a:rPr lang="en-US" baseline="0" dirty="0" smtClean="0"/>
              <a:t> slippery trails with unmarked hazards</a:t>
            </a:r>
          </a:p>
          <a:p>
            <a:r>
              <a:rPr lang="en-US" baseline="0" dirty="0" smtClean="0"/>
              <a:t>The Mount Roberts Tramway does recommend hiking the trails that lead up to the mountain and take the tramway down</a:t>
            </a:r>
          </a:p>
          <a:p>
            <a:r>
              <a:rPr lang="en-US" dirty="0" smtClean="0"/>
              <a:t>Elevation 1800 feet</a:t>
            </a:r>
            <a:endParaRPr lang="en-US" dirty="0"/>
          </a:p>
        </p:txBody>
      </p:sp>
      <p:sp>
        <p:nvSpPr>
          <p:cNvPr id="4" name="Slide Number Placeholder 3"/>
          <p:cNvSpPr>
            <a:spLocks noGrp="1"/>
          </p:cNvSpPr>
          <p:nvPr>
            <p:ph type="sldNum" sz="quarter" idx="10"/>
          </p:nvPr>
        </p:nvSpPr>
        <p:spPr/>
        <p:txBody>
          <a:bodyPr/>
          <a:lstStyle/>
          <a:p>
            <a:fld id="{414DED8B-D941-4178-A1AF-55CD7A624AAE}" type="slidenum">
              <a:rPr lang="en-US" smtClean="0"/>
              <a:t>7</a:t>
            </a:fld>
            <a:endParaRPr lang="en-US" dirty="0"/>
          </a:p>
        </p:txBody>
      </p:sp>
    </p:spTree>
    <p:extLst>
      <p:ext uri="{BB962C8B-B14F-4D97-AF65-F5344CB8AC3E}">
        <p14:creationId xmlns:p14="http://schemas.microsoft.com/office/powerpoint/2010/main" val="1243774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Elevation 3,576 feet, goes for</a:t>
            </a:r>
            <a:r>
              <a:rPr lang="en-US" baseline="0" dirty="0" smtClean="0"/>
              <a:t> 4.5 miles up Granite Creek trail</a:t>
            </a:r>
          </a:p>
          <a:p>
            <a:r>
              <a:rPr lang="en-US" baseline="0" dirty="0" smtClean="0"/>
              <a:t>Can be a rough trail with steep rock pitch, just beyond trail junction</a:t>
            </a:r>
          </a:p>
          <a:p>
            <a:endParaRPr lang="en-US" dirty="0"/>
          </a:p>
        </p:txBody>
      </p:sp>
      <p:sp>
        <p:nvSpPr>
          <p:cNvPr id="4" name="Slide Number Placeholder 3"/>
          <p:cNvSpPr>
            <a:spLocks noGrp="1"/>
          </p:cNvSpPr>
          <p:nvPr>
            <p:ph type="sldNum" sz="quarter" idx="10"/>
          </p:nvPr>
        </p:nvSpPr>
        <p:spPr/>
        <p:txBody>
          <a:bodyPr/>
          <a:lstStyle/>
          <a:p>
            <a:fld id="{414DED8B-D941-4178-A1AF-55CD7A624AAE}" type="slidenum">
              <a:rPr lang="en-US" smtClean="0"/>
              <a:t>8</a:t>
            </a:fld>
            <a:endParaRPr lang="en-US" dirty="0"/>
          </a:p>
        </p:txBody>
      </p:sp>
    </p:spTree>
    <p:extLst>
      <p:ext uri="{BB962C8B-B14F-4D97-AF65-F5344CB8AC3E}">
        <p14:creationId xmlns:p14="http://schemas.microsoft.com/office/powerpoint/2010/main" val="3887903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Approximately</a:t>
            </a:r>
            <a:r>
              <a:rPr lang="en-US" baseline="0" dirty="0" smtClean="0"/>
              <a:t> 8-9 hours round trip; 5.5 miles; elevation 3200 feet</a:t>
            </a:r>
          </a:p>
          <a:p>
            <a:r>
              <a:rPr lang="en-US" baseline="0" dirty="0" smtClean="0"/>
              <a:t>Can be hazardous if snow lingers into June – dangerous snow bridges, potential wet slides, steep terrain leads to avalanche potential, “road less travelled” as most people hike to Mendenhall Glacier</a:t>
            </a:r>
          </a:p>
          <a:p>
            <a:endParaRPr lang="en-US" dirty="0"/>
          </a:p>
        </p:txBody>
      </p:sp>
      <p:sp>
        <p:nvSpPr>
          <p:cNvPr id="4" name="Slide Number Placeholder 3"/>
          <p:cNvSpPr>
            <a:spLocks noGrp="1"/>
          </p:cNvSpPr>
          <p:nvPr>
            <p:ph type="sldNum" sz="quarter" idx="10"/>
          </p:nvPr>
        </p:nvSpPr>
        <p:spPr/>
        <p:txBody>
          <a:bodyPr/>
          <a:lstStyle/>
          <a:p>
            <a:fld id="{414DED8B-D941-4178-A1AF-55CD7A624AAE}" type="slidenum">
              <a:rPr lang="en-US" smtClean="0"/>
              <a:t>9</a:t>
            </a:fld>
            <a:endParaRPr lang="en-US" dirty="0"/>
          </a:p>
        </p:txBody>
      </p:sp>
    </p:spTree>
    <p:extLst>
      <p:ext uri="{BB962C8B-B14F-4D97-AF65-F5344CB8AC3E}">
        <p14:creationId xmlns:p14="http://schemas.microsoft.com/office/powerpoint/2010/main" val="24307343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Trail is approximately</a:t>
            </a:r>
            <a:r>
              <a:rPr lang="en-US" baseline="0" dirty="0" smtClean="0"/>
              <a:t> 2.5 miles to the peak </a:t>
            </a:r>
            <a:r>
              <a:rPr lang="en-US" baseline="0" smtClean="0"/>
              <a:t>and takes </a:t>
            </a:r>
            <a:r>
              <a:rPr lang="en-US" baseline="0" dirty="0" smtClean="0"/>
              <a:t>7-8 hours round trip; elevation 3500 feet</a:t>
            </a:r>
          </a:p>
          <a:p>
            <a:r>
              <a:rPr lang="en-US" baseline="0" dirty="0" smtClean="0"/>
              <a:t>Recommend nice day or summit has clouds</a:t>
            </a:r>
            <a:endParaRPr lang="en-US" dirty="0"/>
          </a:p>
        </p:txBody>
      </p:sp>
      <p:sp>
        <p:nvSpPr>
          <p:cNvPr id="4" name="Slide Number Placeholder 3"/>
          <p:cNvSpPr>
            <a:spLocks noGrp="1"/>
          </p:cNvSpPr>
          <p:nvPr>
            <p:ph type="sldNum" sz="quarter" idx="10"/>
          </p:nvPr>
        </p:nvSpPr>
        <p:spPr/>
        <p:txBody>
          <a:bodyPr/>
          <a:lstStyle/>
          <a:p>
            <a:fld id="{414DED8B-D941-4178-A1AF-55CD7A624AAE}" type="slidenum">
              <a:rPr lang="en-US" smtClean="0"/>
              <a:t>10</a:t>
            </a:fld>
            <a:endParaRPr lang="en-US" dirty="0"/>
          </a:p>
        </p:txBody>
      </p:sp>
    </p:spTree>
    <p:extLst>
      <p:ext uri="{BB962C8B-B14F-4D97-AF65-F5344CB8AC3E}">
        <p14:creationId xmlns:p14="http://schemas.microsoft.com/office/powerpoint/2010/main" val="2182735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en-US" smtClean="0"/>
              <a:t>Click to edit Master title style</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r>
              <a:rPr lang="en-US" smtClean="0"/>
              <a:t>June 16, 2011</a:t>
            </a:r>
            <a:endParaRPr lang="en-US" dirty="0"/>
          </a:p>
        </p:txBody>
      </p:sp>
      <p:sp>
        <p:nvSpPr>
          <p:cNvPr id="8" name="Slide Number Placeholder 7"/>
          <p:cNvSpPr>
            <a:spLocks noGrp="1"/>
          </p:cNvSpPr>
          <p:nvPr>
            <p:ph type="sldNum" sz="quarter" idx="11"/>
          </p:nvPr>
        </p:nvSpPr>
        <p:spPr/>
        <p:txBody>
          <a:bodyPr/>
          <a:lstStyle/>
          <a:p>
            <a:fld id="{BA9B540C-44DA-4F69-89C9-7C84606640D3}" type="slidenum">
              <a:rPr lang="en-US" smtClean="0"/>
              <a:pPr/>
              <a:t>‹#›</a:t>
            </a:fld>
            <a:endParaRPr lang="en-US" dirty="0"/>
          </a:p>
        </p:txBody>
      </p:sp>
      <p:sp>
        <p:nvSpPr>
          <p:cNvPr id="9" name="Footer Placeholder 8"/>
          <p:cNvSpPr>
            <a:spLocks noGrp="1"/>
          </p:cNvSpPr>
          <p:nvPr>
            <p:ph type="ftr" sz="quarter" idx="12"/>
          </p:nvPr>
        </p:nvSpPr>
        <p:spPr/>
        <p:txBody>
          <a:bodyPr/>
          <a:lstStyle/>
          <a:p>
            <a:r>
              <a:rPr lang="en-US" smtClean="0"/>
              <a:t>Footer Text</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June 16, 2011</a:t>
            </a:r>
            <a:endParaRPr lang="en-US" dirty="0"/>
          </a:p>
        </p:txBody>
      </p:sp>
      <p:sp>
        <p:nvSpPr>
          <p:cNvPr id="5" name="Footer Placeholder 4"/>
          <p:cNvSpPr>
            <a:spLocks noGrp="1"/>
          </p:cNvSpPr>
          <p:nvPr>
            <p:ph type="ftr" sz="quarter" idx="11"/>
          </p:nvPr>
        </p:nvSpPr>
        <p:spPr/>
        <p:txBody>
          <a:bodyPr/>
          <a:lstStyle/>
          <a:p>
            <a:r>
              <a:rPr lang="en-US" smtClean="0"/>
              <a:t>Footer Text</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June 16, 2011</a:t>
            </a:r>
            <a:endParaRPr lang="en-US" dirty="0"/>
          </a:p>
        </p:txBody>
      </p:sp>
      <p:sp>
        <p:nvSpPr>
          <p:cNvPr id="5" name="Footer Placeholder 4"/>
          <p:cNvSpPr>
            <a:spLocks noGrp="1"/>
          </p:cNvSpPr>
          <p:nvPr>
            <p:ph type="ftr" sz="quarter" idx="11"/>
          </p:nvPr>
        </p:nvSpPr>
        <p:spPr/>
        <p:txBody>
          <a:bodyPr/>
          <a:lstStyle/>
          <a:p>
            <a:r>
              <a:rPr lang="en-US" smtClean="0"/>
              <a:t>Footer Text</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spcBef>
                <a:spcPts val="625"/>
              </a:spcBef>
              <a:defRPr>
                <a:solidFill>
                  <a:schemeClr val="tx1">
                    <a:lumMod val="75000"/>
                    <a:lumOff val="25000"/>
                  </a:schemeClr>
                </a:solidFill>
              </a:defRPr>
            </a:lvl1pPr>
            <a:lvl2pPr>
              <a:spcBef>
                <a:spcPts val="625"/>
              </a:spcBef>
              <a:defRPr>
                <a:solidFill>
                  <a:schemeClr val="tx1">
                    <a:lumMod val="75000"/>
                    <a:lumOff val="25000"/>
                  </a:schemeClr>
                </a:solidFill>
              </a:defRPr>
            </a:lvl2pPr>
            <a:lvl3pPr>
              <a:spcBef>
                <a:spcPts val="625"/>
              </a:spcBef>
              <a:defRPr>
                <a:solidFill>
                  <a:schemeClr val="tx1">
                    <a:lumMod val="75000"/>
                    <a:lumOff val="25000"/>
                  </a:schemeClr>
                </a:solidFill>
              </a:defRPr>
            </a:lvl3pPr>
            <a:lvl4pPr>
              <a:spcBef>
                <a:spcPts val="625"/>
              </a:spcBef>
              <a:defRPr>
                <a:solidFill>
                  <a:schemeClr val="tx1">
                    <a:lumMod val="75000"/>
                    <a:lumOff val="25000"/>
                  </a:schemeClr>
                </a:solidFill>
              </a:defRPr>
            </a:lvl4pPr>
            <a:lvl5pPr>
              <a:spcBef>
                <a:spcPts val="625"/>
              </a:spcBef>
              <a:defRPr>
                <a:solidFill>
                  <a:schemeClr val="tx1">
                    <a:lumMod val="75000"/>
                    <a:lumOff val="25000"/>
                  </a:schemeClr>
                </a:solidFill>
              </a:defRPr>
            </a:lvl5pPr>
            <a:lvl6pPr>
              <a:defRPr/>
            </a:lvl6pPr>
            <a:lvl7pPr>
              <a:defRPr/>
            </a:lvl7pPr>
            <a:lvl8pPr>
              <a:defRPr/>
            </a:lvl8pPr>
            <a:lvl9pPr>
              <a:buFont typeface="Arial" pitchFamily="34" charset="0"/>
              <a:buChar cha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0"/>
          </p:nvPr>
        </p:nvSpPr>
        <p:spPr/>
        <p:txBody>
          <a:bodyPr/>
          <a:lstStyle/>
          <a:p>
            <a:r>
              <a:rPr lang="en-US" smtClean="0"/>
              <a:t>June 16, 2011</a:t>
            </a:r>
            <a:endParaRPr lang="en-US" dirty="0"/>
          </a:p>
        </p:txBody>
      </p:sp>
      <p:sp>
        <p:nvSpPr>
          <p:cNvPr id="5" name="Footer Placeholder 4"/>
          <p:cNvSpPr>
            <a:spLocks noGrp="1"/>
          </p:cNvSpPr>
          <p:nvPr>
            <p:ph type="ftr" sz="quarter" idx="11"/>
          </p:nvPr>
        </p:nvSpPr>
        <p:spPr/>
        <p:txBody>
          <a:bodyPr/>
          <a:lstStyle/>
          <a:p>
            <a:r>
              <a:rPr lang="en-US" smtClean="0"/>
              <a:t>Footer Text</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June 16, 2011</a:t>
            </a:r>
            <a:endParaRPr lang="en-US" dirty="0"/>
          </a:p>
        </p:txBody>
      </p:sp>
      <p:sp>
        <p:nvSpPr>
          <p:cNvPr id="5" name="Footer Placeholder 4"/>
          <p:cNvSpPr>
            <a:spLocks noGrp="1"/>
          </p:cNvSpPr>
          <p:nvPr>
            <p:ph type="ftr" sz="quarter" idx="11"/>
          </p:nvPr>
        </p:nvSpPr>
        <p:spPr/>
        <p:txBody>
          <a:bodyPr/>
          <a:lstStyle/>
          <a:p>
            <a:r>
              <a:rPr lang="en-US" smtClean="0"/>
              <a:t>Footer Text</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dirty="0"/>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r>
              <a:rPr lang="en-US" smtClean="0"/>
              <a:t>June 16, 2011</a:t>
            </a:r>
            <a:endParaRPr lang="en-US" dirty="0"/>
          </a:p>
        </p:txBody>
      </p:sp>
      <p:sp>
        <p:nvSpPr>
          <p:cNvPr id="6" name="Footer Placeholder 5"/>
          <p:cNvSpPr>
            <a:spLocks noGrp="1"/>
          </p:cNvSpPr>
          <p:nvPr>
            <p:ph type="ftr" sz="quarter" idx="11"/>
          </p:nvPr>
        </p:nvSpPr>
        <p:spPr/>
        <p:txBody>
          <a:bodyPr/>
          <a:lstStyle/>
          <a:p>
            <a:r>
              <a:rPr lang="en-US" smtClean="0"/>
              <a:t>Footer Text</a:t>
            </a:r>
            <a:endParaRPr lang="en-US" dirty="0"/>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dirty="0"/>
          </a:p>
        </p:txBody>
      </p:sp>
      <p:sp>
        <p:nvSpPr>
          <p:cNvPr id="9" name="Content Placeholder 8"/>
          <p:cNvSpPr>
            <a:spLocks noGrp="1"/>
          </p:cNvSpPr>
          <p:nvPr>
            <p:ph sz="quarter" idx="13"/>
          </p:nvPr>
        </p:nvSpPr>
        <p:spPr>
          <a:xfrm>
            <a:off x="365760" y="1600200"/>
            <a:ext cx="4041648" cy="452628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r>
              <a:rPr lang="en-US" smtClean="0"/>
              <a:t>June 16, 2011</a:t>
            </a:r>
            <a:endParaRPr lang="en-US" dirty="0"/>
          </a:p>
        </p:txBody>
      </p:sp>
      <p:sp>
        <p:nvSpPr>
          <p:cNvPr id="8" name="Footer Placeholder 7"/>
          <p:cNvSpPr>
            <a:spLocks noGrp="1"/>
          </p:cNvSpPr>
          <p:nvPr>
            <p:ph type="ftr" sz="quarter" idx="11"/>
          </p:nvPr>
        </p:nvSpPr>
        <p:spPr/>
        <p:txBody>
          <a:bodyPr/>
          <a:lstStyle/>
          <a:p>
            <a:r>
              <a:rPr lang="en-US" smtClean="0"/>
              <a:t>Footer Text</a:t>
            </a:r>
            <a:endParaRPr lang="en-US" dirty="0"/>
          </a:p>
        </p:txBody>
      </p:sp>
      <p:sp>
        <p:nvSpPr>
          <p:cNvPr id="9" name="Slide Number Placeholder 8"/>
          <p:cNvSpPr>
            <a:spLocks noGrp="1"/>
          </p:cNvSpPr>
          <p:nvPr>
            <p:ph type="sldNum" sz="quarter" idx="12"/>
          </p:nvPr>
        </p:nvSpPr>
        <p:spPr/>
        <p:txBody>
          <a:bodyPr/>
          <a:lstStyle/>
          <a:p>
            <a:fld id="{BA9B540C-44DA-4F69-89C9-7C84606640D3}" type="slidenum">
              <a:rPr lang="en-US" smtClean="0"/>
              <a:pPr/>
              <a:t>‹#›</a:t>
            </a:fld>
            <a:endParaRPr lang="en-US" dirty="0"/>
          </a:p>
        </p:txBody>
      </p:sp>
      <p:sp>
        <p:nvSpPr>
          <p:cNvPr id="11" name="Content Placeholder 10"/>
          <p:cNvSpPr>
            <a:spLocks noGrp="1"/>
          </p:cNvSpPr>
          <p:nvPr>
            <p:ph sz="quarter" idx="13"/>
          </p:nvPr>
        </p:nvSpPr>
        <p:spPr>
          <a:xfrm>
            <a:off x="457200" y="2212848"/>
            <a:ext cx="4041648" cy="39136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r>
              <a:rPr lang="en-US" smtClean="0"/>
              <a:t>June 16, 2011</a:t>
            </a:r>
            <a:endParaRPr lang="en-US" dirty="0"/>
          </a:p>
        </p:txBody>
      </p:sp>
      <p:sp>
        <p:nvSpPr>
          <p:cNvPr id="4" name="Footer Placeholder 3"/>
          <p:cNvSpPr>
            <a:spLocks noGrp="1"/>
          </p:cNvSpPr>
          <p:nvPr>
            <p:ph type="ftr" sz="quarter" idx="11"/>
          </p:nvPr>
        </p:nvSpPr>
        <p:spPr/>
        <p:txBody>
          <a:bodyPr/>
          <a:lstStyle/>
          <a:p>
            <a:r>
              <a:rPr lang="en-US" smtClean="0"/>
              <a:t>Footer Text</a:t>
            </a:r>
            <a:endParaRPr lang="en-US" dirty="0"/>
          </a:p>
        </p:txBody>
      </p:sp>
      <p:sp>
        <p:nvSpPr>
          <p:cNvPr id="5" name="Slide Number Placeholder 4"/>
          <p:cNvSpPr>
            <a:spLocks noGrp="1"/>
          </p:cNvSpPr>
          <p:nvPr>
            <p:ph type="sldNum" sz="quarter" idx="12"/>
          </p:nvPr>
        </p:nvSpPr>
        <p:spPr/>
        <p:txBody>
          <a:bodyPr/>
          <a:lstStyle/>
          <a:p>
            <a:fld id="{BA9B540C-44DA-4F69-89C9-7C84606640D3}"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June 16, 2011</a:t>
            </a:r>
            <a:endParaRPr lang="en-US" dirty="0"/>
          </a:p>
        </p:txBody>
      </p:sp>
      <p:sp>
        <p:nvSpPr>
          <p:cNvPr id="3" name="Footer Placeholder 2"/>
          <p:cNvSpPr>
            <a:spLocks noGrp="1"/>
          </p:cNvSpPr>
          <p:nvPr>
            <p:ph type="ftr" sz="quarter" idx="11"/>
          </p:nvPr>
        </p:nvSpPr>
        <p:spPr/>
        <p:txBody>
          <a:bodyPr/>
          <a:lstStyle/>
          <a:p>
            <a:r>
              <a:rPr lang="en-US" smtClean="0"/>
              <a:t>Footer Text</a:t>
            </a:r>
            <a:endParaRPr lang="en-US" dirty="0"/>
          </a:p>
        </p:txBody>
      </p:sp>
      <p:sp>
        <p:nvSpPr>
          <p:cNvPr id="4" name="Slide Number Placeholder 3"/>
          <p:cNvSpPr>
            <a:spLocks noGrp="1"/>
          </p:cNvSpPr>
          <p:nvPr>
            <p:ph type="sldNum" sz="quarter" idx="12"/>
          </p:nvPr>
        </p:nvSpPr>
        <p:spPr/>
        <p:txBody>
          <a:bodyPr/>
          <a:lstStyle/>
          <a:p>
            <a:fld id="{BA9B540C-44DA-4F69-89C9-7C84606640D3}"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June 16, 2011</a:t>
            </a:r>
            <a:endParaRPr lang="en-US" dirty="0"/>
          </a:p>
        </p:txBody>
      </p:sp>
      <p:sp>
        <p:nvSpPr>
          <p:cNvPr id="6" name="Footer Placeholder 5"/>
          <p:cNvSpPr>
            <a:spLocks noGrp="1"/>
          </p:cNvSpPr>
          <p:nvPr>
            <p:ph type="ftr" sz="quarter" idx="11"/>
          </p:nvPr>
        </p:nvSpPr>
        <p:spPr/>
        <p:txBody>
          <a:bodyPr/>
          <a:lstStyle/>
          <a:p>
            <a:r>
              <a:rPr lang="en-US" smtClean="0"/>
              <a:t>Footer Text</a:t>
            </a:r>
            <a:endParaRPr lang="en-US" dirty="0"/>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en-US" smtClean="0"/>
              <a:t>Click to edit Master title style</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June 16, 2011</a:t>
            </a:r>
            <a:endParaRPr lang="en-US" dirty="0"/>
          </a:p>
        </p:txBody>
      </p:sp>
      <p:sp>
        <p:nvSpPr>
          <p:cNvPr id="6" name="Footer Placeholder 5"/>
          <p:cNvSpPr>
            <a:spLocks noGrp="1"/>
          </p:cNvSpPr>
          <p:nvPr>
            <p:ph type="ftr" sz="quarter" idx="11"/>
          </p:nvPr>
        </p:nvSpPr>
        <p:spPr/>
        <p:txBody>
          <a:bodyPr/>
          <a:lstStyle/>
          <a:p>
            <a:r>
              <a:rPr lang="en-US" smtClean="0"/>
              <a:t>Footer Text</a:t>
            </a:r>
            <a:endParaRPr lang="en-US" dirty="0"/>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endParaRPr lang="en-US" dirty="0"/>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r>
              <a:rPr lang="en-US" smtClean="0"/>
              <a:t>Footer Text</a:t>
            </a:r>
            <a:endParaRPr lang="en-US" dirty="0"/>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FA84A37A-AFC2-4A01-80A1-FC20F2C0D5BB}" type="slidenum">
              <a:rPr lang="en-US" smtClean="0"/>
              <a:pPr/>
              <a:t>‹#›</a:t>
            </a:fld>
            <a:endParaRPr lang="en-US" dirty="0"/>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35" r:id="rId10"/>
    <p:sldLayoutId id="2147483836" r:id="rId11"/>
  </p:sldLayoutIdLst>
  <p:hf hdr="0" ftr="0" dt="0"/>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ts val="625"/>
        </a:spcBef>
        <a:buFont typeface="Arial" pitchFamily="34" charset="0"/>
        <a:buChar char="•"/>
        <a:defRPr sz="2400" kern="1200">
          <a:solidFill>
            <a:schemeClr val="tx1">
              <a:lumMod val="75000"/>
              <a:lumOff val="25000"/>
            </a:schemeClr>
          </a:solidFill>
          <a:latin typeface="+mj-lt"/>
          <a:ea typeface="+mn-ea"/>
          <a:cs typeface="+mn-cs"/>
        </a:defRPr>
      </a:lvl1pPr>
      <a:lvl2pPr marL="742950" indent="-285750" algn="l" defTabSz="914400" rtl="0" eaLnBrk="1" latinLnBrk="0" hangingPunct="1">
        <a:spcBef>
          <a:spcPts val="625"/>
        </a:spcBef>
        <a:buFont typeface="Courier New" pitchFamily="49" charset="0"/>
        <a:buChar char="o"/>
        <a:defRPr sz="2000" kern="1200">
          <a:solidFill>
            <a:schemeClr val="tx1">
              <a:lumMod val="75000"/>
              <a:lumOff val="25000"/>
            </a:schemeClr>
          </a:solidFill>
          <a:latin typeface="+mj-lt"/>
          <a:ea typeface="+mn-ea"/>
          <a:cs typeface="+mn-cs"/>
        </a:defRPr>
      </a:lvl2pPr>
      <a:lvl3pPr marL="1143000" indent="-228600" algn="l" defTabSz="914400" rtl="0" eaLnBrk="1" latinLnBrk="0" hangingPunct="1">
        <a:spcBef>
          <a:spcPts val="625"/>
        </a:spcBef>
        <a:buFont typeface="Arial" pitchFamily="34" charset="0"/>
        <a:buChar char="•"/>
        <a:defRPr sz="1800" kern="1200">
          <a:solidFill>
            <a:schemeClr val="tx1">
              <a:lumMod val="75000"/>
              <a:lumOff val="25000"/>
            </a:schemeClr>
          </a:solidFill>
          <a:latin typeface="+mj-lt"/>
          <a:ea typeface="+mn-ea"/>
          <a:cs typeface="+mn-cs"/>
        </a:defRPr>
      </a:lvl3pPr>
      <a:lvl4pPr marL="1600200" indent="-228600" algn="l" defTabSz="914400" rtl="0" eaLnBrk="1" latinLnBrk="0" hangingPunct="1">
        <a:spcBef>
          <a:spcPts val="625"/>
        </a:spcBef>
        <a:buFont typeface="Courier New" pitchFamily="49" charset="0"/>
        <a:buChar char="o"/>
        <a:defRPr sz="1600" kern="1200">
          <a:solidFill>
            <a:schemeClr val="tx1">
              <a:lumMod val="75000"/>
              <a:lumOff val="25000"/>
            </a:schemeClr>
          </a:solidFill>
          <a:latin typeface="+mj-lt"/>
          <a:ea typeface="+mn-ea"/>
          <a:cs typeface="+mn-cs"/>
        </a:defRPr>
      </a:lvl4pPr>
      <a:lvl5pPr marL="2057400" indent="-228600" algn="l" defTabSz="914400" rtl="0" eaLnBrk="1" latinLnBrk="0" hangingPunct="1">
        <a:spcBef>
          <a:spcPts val="625"/>
        </a:spcBef>
        <a:buFont typeface="Arial" pitchFamily="34" charset="0"/>
        <a:buChar char="•"/>
        <a:defRPr sz="1600" kern="1200">
          <a:solidFill>
            <a:schemeClr val="tx1">
              <a:lumMod val="75000"/>
              <a:lumOff val="25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slide" Target="slide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alaskatrekker.com/juneautrails.htm"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hyperlink" Target="http://www.mountainzone.com/mountains/list-mountains.asp?cid=1023" TargetMode="External"/><Relationship Id="rId4" Type="http://schemas.openxmlformats.org/officeDocument/2006/relationships/hyperlink" Target="http://en.wikipedia.org/wiki/Juneau,_Alaska"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slide" Target="slide11.xml"/><Relationship Id="rId3" Type="http://schemas.openxmlformats.org/officeDocument/2006/relationships/slide" Target="slide5.xml"/><Relationship Id="rId7" Type="http://schemas.openxmlformats.org/officeDocument/2006/relationships/slide" Target="slide10.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8.xml"/><Relationship Id="rId4" Type="http://schemas.openxmlformats.org/officeDocument/2006/relationships/slide" Target="slide7.xml"/><Relationship Id="rId9" Type="http://schemas.openxmlformats.org/officeDocument/2006/relationships/slide" Target="slide13.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slide" Target="slide4.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slide" Target="slide4.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slide" Target="slide4.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slide" Target="slide4.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Alaska Hiking Tours</a:t>
            </a:r>
            <a:endParaRPr lang="en-US" dirty="0"/>
          </a:p>
        </p:txBody>
      </p:sp>
      <p:sp>
        <p:nvSpPr>
          <p:cNvPr id="3" name="Subtitle 2"/>
          <p:cNvSpPr>
            <a:spLocks noGrp="1"/>
          </p:cNvSpPr>
          <p:nvPr>
            <p:ph type="subTitle" idx="1"/>
          </p:nvPr>
        </p:nvSpPr>
        <p:spPr/>
        <p:txBody>
          <a:bodyPr/>
          <a:lstStyle/>
          <a:p>
            <a:r>
              <a:rPr lang="en-US" dirty="0" smtClean="0"/>
              <a:t>Green Soles Adventure Club</a:t>
            </a:r>
            <a:endParaRPr lang="en-US" dirty="0"/>
          </a:p>
        </p:txBody>
      </p:sp>
    </p:spTree>
    <p:extLst>
      <p:ext uri="{BB962C8B-B14F-4D97-AF65-F5344CB8AC3E}">
        <p14:creationId xmlns:p14="http://schemas.microsoft.com/office/powerpoint/2010/main" val="19977394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5: Mt. Jumbo</a:t>
            </a:r>
            <a:endParaRPr lang="en-US" dirty="0"/>
          </a:p>
        </p:txBody>
      </p:sp>
      <p:sp>
        <p:nvSpPr>
          <p:cNvPr id="3" name="Content Placeholder 2"/>
          <p:cNvSpPr>
            <a:spLocks noGrp="1"/>
          </p:cNvSpPr>
          <p:nvPr>
            <p:ph idx="1"/>
          </p:nvPr>
        </p:nvSpPr>
        <p:spPr/>
        <p:txBody>
          <a:bodyPr>
            <a:normAutofit/>
          </a:bodyPr>
          <a:lstStyle/>
          <a:p>
            <a:r>
              <a:rPr lang="en-US" dirty="0" smtClean="0"/>
              <a:t>Start from downtown</a:t>
            </a:r>
          </a:p>
          <a:p>
            <a:pPr lvl="1"/>
            <a:r>
              <a:rPr lang="en-US" dirty="0" smtClean="0"/>
              <a:t>Also known as Mt. Bradley</a:t>
            </a:r>
          </a:p>
          <a:p>
            <a:pPr lvl="1"/>
            <a:r>
              <a:rPr lang="en-US" dirty="0" smtClean="0"/>
              <a:t>Part of Tongass National Forest</a:t>
            </a:r>
          </a:p>
          <a:p>
            <a:r>
              <a:rPr lang="en-US" dirty="0" smtClean="0"/>
              <a:t>Attractions include</a:t>
            </a:r>
          </a:p>
          <a:p>
            <a:pPr lvl="1"/>
            <a:r>
              <a:rPr lang="en-US" dirty="0" smtClean="0"/>
              <a:t>View of Gastineau Channel, </a:t>
            </a:r>
            <a:br>
              <a:rPr lang="en-US" dirty="0" smtClean="0"/>
            </a:br>
            <a:r>
              <a:rPr lang="en-US" dirty="0" smtClean="0"/>
              <a:t>Stephens Passage, Icy </a:t>
            </a:r>
            <a:r>
              <a:rPr lang="en-US" dirty="0"/>
              <a:t>S</a:t>
            </a:r>
            <a:r>
              <a:rPr lang="en-US" dirty="0" smtClean="0"/>
              <a:t>traits</a:t>
            </a:r>
          </a:p>
          <a:p>
            <a:pPr lvl="1"/>
            <a:r>
              <a:rPr lang="en-US" dirty="0" smtClean="0"/>
              <a:t>Eagles, ravens, chickadee and </a:t>
            </a:r>
            <a:br>
              <a:rPr lang="en-US" dirty="0" smtClean="0"/>
            </a:br>
            <a:r>
              <a:rPr lang="en-US" dirty="0" smtClean="0"/>
              <a:t>black bears</a:t>
            </a:r>
          </a:p>
          <a:p>
            <a:pPr lvl="1"/>
            <a:r>
              <a:rPr lang="en-US" dirty="0" smtClean="0"/>
              <a:t>Spruce forests, muskeg meadows</a:t>
            </a:r>
          </a:p>
          <a:p>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7218" y="3190693"/>
            <a:ext cx="3829429" cy="1356256"/>
          </a:xfrm>
          <a:prstGeom prst="rect">
            <a:avLst/>
          </a:prstGeom>
        </p:spPr>
      </p:pic>
      <p:sp>
        <p:nvSpPr>
          <p:cNvPr id="13" name="TextBox 12">
            <a:hlinkClick r:id="rId4" action="ppaction://hlinksldjump"/>
          </p:cNvPr>
          <p:cNvSpPr txBox="1"/>
          <p:nvPr/>
        </p:nvSpPr>
        <p:spPr>
          <a:xfrm>
            <a:off x="6921500" y="5943600"/>
            <a:ext cx="1543371" cy="369332"/>
          </a:xfrm>
          <a:prstGeom prst="rect">
            <a:avLst/>
          </a:prstGeom>
          <a:noFill/>
        </p:spPr>
        <p:txBody>
          <a:bodyPr wrap="none" rtlCol="0">
            <a:spAutoFit/>
          </a:bodyPr>
          <a:lstStyle/>
          <a:p>
            <a:r>
              <a:rPr lang="en-US" dirty="0" smtClean="0"/>
              <a:t>Return to table</a:t>
            </a:r>
            <a:endParaRPr lang="en-US" dirty="0"/>
          </a:p>
        </p:txBody>
      </p:sp>
      <p:sp>
        <p:nvSpPr>
          <p:cNvPr id="7" name="Slide Number Placeholder 6"/>
          <p:cNvSpPr>
            <a:spLocks noGrp="1"/>
          </p:cNvSpPr>
          <p:nvPr>
            <p:ph type="sldNum" sz="quarter" idx="12"/>
          </p:nvPr>
        </p:nvSpPr>
        <p:spPr/>
        <p:txBody>
          <a:bodyPr/>
          <a:lstStyle/>
          <a:p>
            <a:fld id="{BA9B540C-44DA-4F69-89C9-7C84606640D3}" type="slidenum">
              <a:rPr lang="en-US" smtClean="0"/>
              <a:pPr/>
              <a:t>10</a:t>
            </a:fld>
            <a:endParaRPr lang="en-US" dirty="0"/>
          </a:p>
        </p:txBody>
      </p:sp>
    </p:spTree>
    <p:extLst>
      <p:ext uri="{BB962C8B-B14F-4D97-AF65-F5344CB8AC3E}">
        <p14:creationId xmlns:p14="http://schemas.microsoft.com/office/powerpoint/2010/main" val="36376517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50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50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par>
                          <p:cTn id="11" fill="hold">
                            <p:stCondLst>
                              <p:cond delay="500"/>
                            </p:stCondLst>
                            <p:childTnLst>
                              <p:par>
                                <p:cTn id="12" presetID="1" presetClass="entr" presetSubtype="0" fill="hold" grpId="0" nodeType="afterEffect">
                                  <p:stCondLst>
                                    <p:cond delay="500"/>
                                  </p:stCondLst>
                                  <p:childTnLst>
                                    <p:set>
                                      <p:cBhvr>
                                        <p:cTn id="13" dur="1" fill="hold">
                                          <p:stCondLst>
                                            <p:cond delay="0"/>
                                          </p:stCondLst>
                                        </p:cTn>
                                        <p:tgtEl>
                                          <p:spTgt spid="3">
                                            <p:txEl>
                                              <p:pRg st="3" end="3"/>
                                            </p:txEl>
                                          </p:spTgt>
                                        </p:tgtEl>
                                        <p:attrNameLst>
                                          <p:attrName>style.visibility</p:attrName>
                                        </p:attrNameLst>
                                      </p:cBhvr>
                                      <p:to>
                                        <p:strVal val="visible"/>
                                      </p:to>
                                    </p:set>
                                  </p:childTnLst>
                                </p:cTn>
                              </p:par>
                              <p:par>
                                <p:cTn id="14" presetID="1" presetClass="entr" presetSubtype="0" fill="hold" grpId="0" nodeType="withEffect">
                                  <p:stCondLst>
                                    <p:cond delay="500"/>
                                  </p:stCondLst>
                                  <p:childTnLst>
                                    <p:set>
                                      <p:cBhvr>
                                        <p:cTn id="15" dur="1" fill="hold">
                                          <p:stCondLst>
                                            <p:cond delay="0"/>
                                          </p:stCondLst>
                                        </p:cTn>
                                        <p:tgtEl>
                                          <p:spTgt spid="3">
                                            <p:txEl>
                                              <p:pRg st="4" end="4"/>
                                            </p:txEl>
                                          </p:spTgt>
                                        </p:tgtEl>
                                        <p:attrNameLst>
                                          <p:attrName>style.visibility</p:attrName>
                                        </p:attrNameLst>
                                      </p:cBhvr>
                                      <p:to>
                                        <p:strVal val="visible"/>
                                      </p:to>
                                    </p:set>
                                  </p:childTnLst>
                                </p:cTn>
                              </p:par>
                              <p:par>
                                <p:cTn id="16" presetID="1" presetClass="entr" presetSubtype="0" fill="hold" grpId="0" nodeType="withEffect">
                                  <p:stCondLst>
                                    <p:cond delay="500"/>
                                  </p:stCondLst>
                                  <p:childTnLst>
                                    <p:set>
                                      <p:cBhvr>
                                        <p:cTn id="17" dur="1" fill="hold">
                                          <p:stCondLst>
                                            <p:cond delay="0"/>
                                          </p:stCondLst>
                                        </p:cTn>
                                        <p:tgtEl>
                                          <p:spTgt spid="3">
                                            <p:txEl>
                                              <p:pRg st="5" end="5"/>
                                            </p:txEl>
                                          </p:spTgt>
                                        </p:tgtEl>
                                        <p:attrNameLst>
                                          <p:attrName>style.visibility</p:attrName>
                                        </p:attrNameLst>
                                      </p:cBhvr>
                                      <p:to>
                                        <p:strVal val="visible"/>
                                      </p:to>
                                    </p:set>
                                  </p:childTnLst>
                                </p:cTn>
                              </p:par>
                              <p:par>
                                <p:cTn id="18" presetID="1" presetClass="entr" presetSubtype="0" fill="hold" grpId="0" nodeType="withEffect">
                                  <p:stCondLst>
                                    <p:cond delay="500"/>
                                  </p:stCondLst>
                                  <p:childTnLst>
                                    <p:set>
                                      <p:cBhvr>
                                        <p:cTn id="19"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dvAuto="50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New Member Ratings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112816194"/>
              </p:ext>
            </p:extLst>
          </p:nvPr>
        </p:nvGraphicFramePr>
        <p:xfrm>
          <a:off x="1031918" y="2247900"/>
          <a:ext cx="7080165" cy="2225040"/>
        </p:xfrm>
        <a:graphic>
          <a:graphicData uri="http://schemas.openxmlformats.org/drawingml/2006/table">
            <a:tbl>
              <a:tblPr firstRow="1" bandRow="1">
                <a:tableStyleId>{5C22544A-7EE6-4342-B048-85BDC9FD1C3A}</a:tableStyleId>
              </a:tblPr>
              <a:tblGrid>
                <a:gridCol w="1982070"/>
                <a:gridCol w="1019619"/>
                <a:gridCol w="1019619"/>
                <a:gridCol w="1019619"/>
                <a:gridCol w="1019619"/>
                <a:gridCol w="1019619"/>
              </a:tblGrid>
              <a:tr h="370840">
                <a:tc>
                  <a:txBody>
                    <a:bodyPr/>
                    <a:lstStyle/>
                    <a:p>
                      <a:endParaRPr lang="en-US" dirty="0"/>
                    </a:p>
                  </a:txBody>
                  <a:tcPr/>
                </a:tc>
                <a:tc>
                  <a:txBody>
                    <a:bodyPr/>
                    <a:lstStyle/>
                    <a:p>
                      <a:pPr algn="ctr"/>
                      <a:r>
                        <a:rPr lang="en-US" dirty="0" smtClean="0"/>
                        <a:t>5</a:t>
                      </a:r>
                      <a:endParaRPr lang="en-US" dirty="0"/>
                    </a:p>
                  </a:txBody>
                  <a:tcPr/>
                </a:tc>
                <a:tc>
                  <a:txBody>
                    <a:bodyPr/>
                    <a:lstStyle/>
                    <a:p>
                      <a:pPr algn="ctr"/>
                      <a:r>
                        <a:rPr lang="en-US" dirty="0" smtClean="0"/>
                        <a:t>4</a:t>
                      </a:r>
                      <a:endParaRPr lang="en-US" dirty="0"/>
                    </a:p>
                  </a:txBody>
                  <a:tcPr/>
                </a:tc>
                <a:tc>
                  <a:txBody>
                    <a:bodyPr/>
                    <a:lstStyle/>
                    <a:p>
                      <a:pPr algn="ctr"/>
                      <a:r>
                        <a:rPr lang="en-US" dirty="0" smtClean="0"/>
                        <a:t>3</a:t>
                      </a:r>
                      <a:endParaRPr lang="en-US" dirty="0"/>
                    </a:p>
                  </a:txBody>
                  <a:tcPr/>
                </a:tc>
                <a:tc>
                  <a:txBody>
                    <a:bodyPr/>
                    <a:lstStyle/>
                    <a:p>
                      <a:pPr algn="ctr"/>
                      <a:r>
                        <a:rPr lang="en-US" dirty="0" smtClean="0"/>
                        <a:t>2</a:t>
                      </a:r>
                      <a:endParaRPr lang="en-US" dirty="0"/>
                    </a:p>
                  </a:txBody>
                  <a:tcPr/>
                </a:tc>
                <a:tc>
                  <a:txBody>
                    <a:bodyPr/>
                    <a:lstStyle/>
                    <a:p>
                      <a:pPr algn="ctr"/>
                      <a:r>
                        <a:rPr lang="en-US" dirty="0" smtClean="0"/>
                        <a:t>1</a:t>
                      </a:r>
                      <a:endParaRPr lang="en-US" dirty="0"/>
                    </a:p>
                  </a:txBody>
                  <a:tcPr/>
                </a:tc>
              </a:tr>
              <a:tr h="370840">
                <a:tc>
                  <a:txBody>
                    <a:bodyPr/>
                    <a:lstStyle/>
                    <a:p>
                      <a:r>
                        <a:rPr lang="en-US" dirty="0" smtClean="0"/>
                        <a:t>Granite Creek</a:t>
                      </a:r>
                      <a:endParaRPr lang="en-US" dirty="0"/>
                    </a:p>
                  </a:txBody>
                  <a:tcPr/>
                </a:tc>
                <a:tc>
                  <a:txBody>
                    <a:bodyPr/>
                    <a:lstStyle/>
                    <a:p>
                      <a:pPr algn="ctr"/>
                      <a:r>
                        <a:rPr lang="en-US" dirty="0" smtClean="0"/>
                        <a:t>15</a:t>
                      </a:r>
                      <a:endParaRPr lang="en-US" dirty="0"/>
                    </a:p>
                  </a:txBody>
                  <a:tcPr/>
                </a:tc>
                <a:tc>
                  <a:txBody>
                    <a:bodyPr/>
                    <a:lstStyle/>
                    <a:p>
                      <a:pPr algn="ctr"/>
                      <a:r>
                        <a:rPr lang="en-US" dirty="0" smtClean="0"/>
                        <a:t>3</a:t>
                      </a:r>
                      <a:endParaRPr lang="en-US" dirty="0"/>
                    </a:p>
                  </a:txBody>
                  <a:tcPr/>
                </a:tc>
                <a:tc>
                  <a:txBody>
                    <a:bodyPr/>
                    <a:lstStyle/>
                    <a:p>
                      <a:pPr algn="ctr"/>
                      <a:r>
                        <a:rPr lang="en-US" dirty="0" smtClean="0"/>
                        <a:t>2</a:t>
                      </a:r>
                      <a:endParaRPr lang="en-US" dirty="0"/>
                    </a:p>
                  </a:txBody>
                  <a:tcPr/>
                </a:tc>
                <a:tc>
                  <a:txBody>
                    <a:bodyPr/>
                    <a:lstStyle/>
                    <a:p>
                      <a:pPr algn="ctr"/>
                      <a:endParaRPr lang="en-US" dirty="0"/>
                    </a:p>
                  </a:txBody>
                  <a:tcPr/>
                </a:tc>
                <a:tc>
                  <a:txBody>
                    <a:bodyPr/>
                    <a:lstStyle/>
                    <a:p>
                      <a:pPr algn="ctr"/>
                      <a:endParaRPr lang="en-US" dirty="0"/>
                    </a:p>
                  </a:txBody>
                  <a:tcPr/>
                </a:tc>
              </a:tr>
              <a:tr h="370840">
                <a:tc>
                  <a:txBody>
                    <a:bodyPr/>
                    <a:lstStyle/>
                    <a:p>
                      <a:r>
                        <a:rPr lang="en-US" dirty="0" smtClean="0"/>
                        <a:t>Mount Roberts</a:t>
                      </a:r>
                      <a:endParaRPr lang="en-US" dirty="0"/>
                    </a:p>
                  </a:txBody>
                  <a:tcPr/>
                </a:tc>
                <a:tc>
                  <a:txBody>
                    <a:bodyPr/>
                    <a:lstStyle/>
                    <a:p>
                      <a:pPr algn="ctr"/>
                      <a:r>
                        <a:rPr lang="en-US" dirty="0" smtClean="0"/>
                        <a:t>12</a:t>
                      </a:r>
                      <a:endParaRPr lang="en-US" dirty="0"/>
                    </a:p>
                  </a:txBody>
                  <a:tcPr/>
                </a:tc>
                <a:tc>
                  <a:txBody>
                    <a:bodyPr/>
                    <a:lstStyle/>
                    <a:p>
                      <a:pPr algn="ctr"/>
                      <a:r>
                        <a:rPr lang="en-US" dirty="0" smtClean="0"/>
                        <a:t>4</a:t>
                      </a:r>
                      <a:endParaRPr lang="en-US" dirty="0"/>
                    </a:p>
                  </a:txBody>
                  <a:tcPr/>
                </a:tc>
                <a:tc>
                  <a:txBody>
                    <a:bodyPr/>
                    <a:lstStyle/>
                    <a:p>
                      <a:pPr algn="ctr"/>
                      <a:r>
                        <a:rPr lang="en-US" dirty="0" smtClean="0"/>
                        <a:t>3</a:t>
                      </a:r>
                      <a:endParaRPr lang="en-US" dirty="0"/>
                    </a:p>
                  </a:txBody>
                  <a:tcPr/>
                </a:tc>
                <a:tc>
                  <a:txBody>
                    <a:bodyPr/>
                    <a:lstStyle/>
                    <a:p>
                      <a:pPr algn="ctr"/>
                      <a:r>
                        <a:rPr lang="en-US" dirty="0" smtClean="0"/>
                        <a:t>1</a:t>
                      </a:r>
                      <a:endParaRPr lang="en-US" dirty="0"/>
                    </a:p>
                  </a:txBody>
                  <a:tcPr/>
                </a:tc>
                <a:tc>
                  <a:txBody>
                    <a:bodyPr/>
                    <a:lstStyle/>
                    <a:p>
                      <a:pPr algn="ctr"/>
                      <a:endParaRPr lang="en-US" dirty="0"/>
                    </a:p>
                  </a:txBody>
                  <a:tcPr/>
                </a:tc>
              </a:tr>
              <a:tr h="370840">
                <a:tc>
                  <a:txBody>
                    <a:bodyPr/>
                    <a:lstStyle/>
                    <a:p>
                      <a:r>
                        <a:rPr lang="en-US" dirty="0" smtClean="0"/>
                        <a:t>Mount Juneau</a:t>
                      </a:r>
                      <a:endParaRPr lang="en-US" dirty="0"/>
                    </a:p>
                  </a:txBody>
                  <a:tcPr/>
                </a:tc>
                <a:tc>
                  <a:txBody>
                    <a:bodyPr/>
                    <a:lstStyle/>
                    <a:p>
                      <a:pPr algn="ctr"/>
                      <a:r>
                        <a:rPr lang="en-US" dirty="0" smtClean="0"/>
                        <a:t>16</a:t>
                      </a:r>
                      <a:endParaRPr lang="en-US" dirty="0"/>
                    </a:p>
                  </a:txBody>
                  <a:tcPr/>
                </a:tc>
                <a:tc>
                  <a:txBody>
                    <a:bodyPr/>
                    <a:lstStyle/>
                    <a:p>
                      <a:pPr algn="ctr"/>
                      <a:r>
                        <a:rPr lang="en-US" dirty="0" smtClean="0"/>
                        <a:t>4</a:t>
                      </a: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r>
              <a:tr h="370840">
                <a:tc>
                  <a:txBody>
                    <a:bodyPr/>
                    <a:lstStyle/>
                    <a:p>
                      <a:r>
                        <a:rPr lang="en-US" dirty="0" smtClean="0"/>
                        <a:t>Mt. McGinnis</a:t>
                      </a:r>
                      <a:endParaRPr lang="en-US" dirty="0"/>
                    </a:p>
                  </a:txBody>
                  <a:tcPr/>
                </a:tc>
                <a:tc>
                  <a:txBody>
                    <a:bodyPr/>
                    <a:lstStyle/>
                    <a:p>
                      <a:pPr algn="ctr"/>
                      <a:r>
                        <a:rPr lang="en-US" dirty="0" smtClean="0"/>
                        <a:t>13</a:t>
                      </a:r>
                      <a:endParaRPr lang="en-US" dirty="0"/>
                    </a:p>
                  </a:txBody>
                  <a:tcPr/>
                </a:tc>
                <a:tc>
                  <a:txBody>
                    <a:bodyPr/>
                    <a:lstStyle/>
                    <a:p>
                      <a:pPr algn="ctr"/>
                      <a:r>
                        <a:rPr lang="en-US" dirty="0" smtClean="0"/>
                        <a:t>4</a:t>
                      </a:r>
                      <a:endParaRPr lang="en-US" dirty="0"/>
                    </a:p>
                  </a:txBody>
                  <a:tcPr/>
                </a:tc>
                <a:tc>
                  <a:txBody>
                    <a:bodyPr/>
                    <a:lstStyle/>
                    <a:p>
                      <a:pPr algn="ctr"/>
                      <a:r>
                        <a:rPr lang="en-US" dirty="0" smtClean="0"/>
                        <a:t>3</a:t>
                      </a:r>
                      <a:endParaRPr lang="en-US" dirty="0"/>
                    </a:p>
                  </a:txBody>
                  <a:tcPr/>
                </a:tc>
                <a:tc>
                  <a:txBody>
                    <a:bodyPr/>
                    <a:lstStyle/>
                    <a:p>
                      <a:pPr algn="ctr"/>
                      <a:endParaRPr lang="en-US" dirty="0"/>
                    </a:p>
                  </a:txBody>
                  <a:tcPr/>
                </a:tc>
                <a:tc>
                  <a:txBody>
                    <a:bodyPr/>
                    <a:lstStyle/>
                    <a:p>
                      <a:pPr algn="ctr"/>
                      <a:endParaRPr lang="en-US" dirty="0"/>
                    </a:p>
                  </a:txBody>
                  <a:tcPr/>
                </a:tc>
              </a:tr>
              <a:tr h="370840">
                <a:tc>
                  <a:txBody>
                    <a:bodyPr/>
                    <a:lstStyle/>
                    <a:p>
                      <a:r>
                        <a:rPr lang="en-US" dirty="0" smtClean="0"/>
                        <a:t>Mt. Jumbo</a:t>
                      </a:r>
                      <a:endParaRPr lang="en-US" dirty="0"/>
                    </a:p>
                  </a:txBody>
                  <a:tcPr/>
                </a:tc>
                <a:tc>
                  <a:txBody>
                    <a:bodyPr/>
                    <a:lstStyle/>
                    <a:p>
                      <a:pPr algn="ctr"/>
                      <a:r>
                        <a:rPr lang="en-US" dirty="0" smtClean="0"/>
                        <a:t>12</a:t>
                      </a:r>
                      <a:endParaRPr lang="en-US" dirty="0"/>
                    </a:p>
                  </a:txBody>
                  <a:tcPr/>
                </a:tc>
                <a:tc>
                  <a:txBody>
                    <a:bodyPr/>
                    <a:lstStyle/>
                    <a:p>
                      <a:pPr algn="ctr"/>
                      <a:r>
                        <a:rPr lang="en-US" dirty="0" smtClean="0"/>
                        <a:t>6</a:t>
                      </a:r>
                      <a:endParaRPr lang="en-US" dirty="0"/>
                    </a:p>
                  </a:txBody>
                  <a:tcPr/>
                </a:tc>
                <a:tc>
                  <a:txBody>
                    <a:bodyPr/>
                    <a:lstStyle/>
                    <a:p>
                      <a:pPr algn="ctr"/>
                      <a:r>
                        <a:rPr lang="en-US" dirty="0" smtClean="0"/>
                        <a:t>2</a:t>
                      </a:r>
                      <a:endParaRPr lang="en-US" dirty="0"/>
                    </a:p>
                  </a:txBody>
                  <a:tcPr/>
                </a:tc>
                <a:tc>
                  <a:txBody>
                    <a:bodyPr/>
                    <a:lstStyle/>
                    <a:p>
                      <a:pPr algn="ctr"/>
                      <a:endParaRPr lang="en-US" dirty="0"/>
                    </a:p>
                  </a:txBody>
                  <a:tcPr/>
                </a:tc>
                <a:tc>
                  <a:txBody>
                    <a:bodyPr/>
                    <a:lstStyle/>
                    <a:p>
                      <a:pPr algn="ctr"/>
                      <a:endParaRPr lang="en-US" dirty="0"/>
                    </a:p>
                  </a:txBody>
                  <a:tcPr/>
                </a:tc>
              </a:tr>
            </a:tbl>
          </a:graphicData>
        </a:graphic>
      </p:graphicFrame>
      <p:sp>
        <p:nvSpPr>
          <p:cNvPr id="6" name="Slide Number Placeholder 5"/>
          <p:cNvSpPr>
            <a:spLocks noGrp="1"/>
          </p:cNvSpPr>
          <p:nvPr>
            <p:ph type="sldNum" sz="quarter" idx="12"/>
          </p:nvPr>
        </p:nvSpPr>
        <p:spPr/>
        <p:txBody>
          <a:bodyPr/>
          <a:lstStyle/>
          <a:p>
            <a:fld id="{BA9B540C-44DA-4F69-89C9-7C84606640D3}" type="slidenum">
              <a:rPr lang="en-US" smtClean="0"/>
              <a:pPr/>
              <a:t>11</a:t>
            </a:fld>
            <a:endParaRPr lang="en-US" dirty="0"/>
          </a:p>
        </p:txBody>
      </p:sp>
    </p:spTree>
    <p:extLst>
      <p:ext uri="{BB962C8B-B14F-4D97-AF65-F5344CB8AC3E}">
        <p14:creationId xmlns:p14="http://schemas.microsoft.com/office/powerpoint/2010/main" val="20848635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New Member Ratings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616314850"/>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6" name="Slide Number Placeholder 5"/>
          <p:cNvSpPr>
            <a:spLocks noGrp="1"/>
          </p:cNvSpPr>
          <p:nvPr>
            <p:ph type="sldNum" sz="quarter" idx="12"/>
          </p:nvPr>
        </p:nvSpPr>
        <p:spPr/>
        <p:txBody>
          <a:bodyPr/>
          <a:lstStyle/>
          <a:p>
            <a:fld id="{BA9B540C-44DA-4F69-89C9-7C84606640D3}" type="slidenum">
              <a:rPr lang="en-US" smtClean="0"/>
              <a:pPr/>
              <a:t>12</a:t>
            </a:fld>
            <a:endParaRPr lang="en-US" dirty="0"/>
          </a:p>
        </p:txBody>
      </p:sp>
    </p:spTree>
    <p:extLst>
      <p:ext uri="{BB962C8B-B14F-4D97-AF65-F5344CB8AC3E}">
        <p14:creationId xmlns:p14="http://schemas.microsoft.com/office/powerpoint/2010/main" val="15217046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 more resources:</a:t>
            </a:r>
            <a:endParaRPr lang="en-US" dirty="0"/>
          </a:p>
        </p:txBody>
      </p:sp>
      <p:sp>
        <p:nvSpPr>
          <p:cNvPr id="3" name="Content Placeholder 2"/>
          <p:cNvSpPr>
            <a:spLocks noGrp="1"/>
          </p:cNvSpPr>
          <p:nvPr>
            <p:ph idx="1"/>
          </p:nvPr>
        </p:nvSpPr>
        <p:spPr/>
        <p:txBody>
          <a:bodyPr/>
          <a:lstStyle/>
          <a:p>
            <a:r>
              <a:rPr lang="en-US" dirty="0" smtClean="0"/>
              <a:t>We used the following sites in our research prior to booking with Tolano</a:t>
            </a:r>
          </a:p>
          <a:p>
            <a:pPr lvl="1"/>
            <a:r>
              <a:rPr lang="en-US" dirty="0">
                <a:hlinkClick r:id="rId3"/>
              </a:rPr>
              <a:t>http://</a:t>
            </a:r>
            <a:r>
              <a:rPr lang="en-US" dirty="0" smtClean="0">
                <a:hlinkClick r:id="rId3"/>
              </a:rPr>
              <a:t>alaskatrekker.com/juneautrails.htm</a:t>
            </a:r>
            <a:endParaRPr lang="en-US" dirty="0" smtClean="0"/>
          </a:p>
          <a:p>
            <a:pPr lvl="1"/>
            <a:r>
              <a:rPr lang="en-US" dirty="0">
                <a:hlinkClick r:id="rId4"/>
              </a:rPr>
              <a:t>http://en.wikipedia.org/wiki/Juneau,_</a:t>
            </a:r>
            <a:r>
              <a:rPr lang="en-US" dirty="0" smtClean="0">
                <a:hlinkClick r:id="rId4"/>
              </a:rPr>
              <a:t>Alaska</a:t>
            </a:r>
            <a:endParaRPr lang="en-US" dirty="0" smtClean="0"/>
          </a:p>
          <a:p>
            <a:pPr lvl="1"/>
            <a:r>
              <a:rPr lang="en-US" dirty="0">
                <a:hlinkClick r:id="rId5"/>
              </a:rPr>
              <a:t>http://</a:t>
            </a:r>
            <a:r>
              <a:rPr lang="en-US" dirty="0" smtClean="0">
                <a:hlinkClick r:id="rId5"/>
              </a:rPr>
              <a:t>www.mountainzone.com/mountains/list-mountains.asp?cid=1023</a:t>
            </a:r>
            <a:endParaRPr lang="en-US" dirty="0" smtClean="0"/>
          </a:p>
          <a:p>
            <a:pPr lvl="1"/>
            <a:endParaRPr lang="en-US" dirty="0" smtClean="0"/>
          </a:p>
          <a:p>
            <a:pPr lvl="1"/>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13</a:t>
            </a:fld>
            <a:endParaRPr lang="en-US" dirty="0"/>
          </a:p>
        </p:txBody>
      </p:sp>
    </p:spTree>
    <p:extLst>
      <p:ext uri="{BB962C8B-B14F-4D97-AF65-F5344CB8AC3E}">
        <p14:creationId xmlns:p14="http://schemas.microsoft.com/office/powerpoint/2010/main" val="20538368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660401"/>
            <a:ext cx="8394700" cy="5016758"/>
          </a:xfrm>
          <a:prstGeom prst="rect">
            <a:avLst/>
          </a:prstGeom>
          <a:noFill/>
        </p:spPr>
        <p:txBody>
          <a:bodyPr wrap="square" lIns="91440" tIns="45720" rIns="91440" bIns="45720">
            <a:spAutoFit/>
          </a:bodyPr>
          <a:lstStyle/>
          <a:p>
            <a:pPr algn="ctr"/>
            <a:r>
              <a:rPr lang="en-US" sz="80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Hiking in </a:t>
            </a:r>
            <a:br>
              <a:rPr lang="en-US" sz="80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br>
            <a:r>
              <a:rPr lang="en-US" sz="80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nature’s </a:t>
            </a:r>
            <a:br>
              <a:rPr lang="en-US" sz="80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br>
            <a:r>
              <a:rPr lang="en-US" sz="80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wonderland</a:t>
            </a:r>
            <a:br>
              <a:rPr lang="en-US" sz="80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br>
            <a:r>
              <a:rPr lang="en-US" sz="80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at its best!</a:t>
            </a:r>
            <a:endParaRPr lang="en-US" sz="80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5" name="Slide Number Placeholder 4"/>
          <p:cNvSpPr>
            <a:spLocks noGrp="1"/>
          </p:cNvSpPr>
          <p:nvPr>
            <p:ph type="sldNum" sz="quarter" idx="12"/>
          </p:nvPr>
        </p:nvSpPr>
        <p:spPr/>
        <p:txBody>
          <a:bodyPr/>
          <a:lstStyle/>
          <a:p>
            <a:fld id="{BA9B540C-44DA-4F69-89C9-7C84606640D3}" type="slidenum">
              <a:rPr lang="en-US" smtClean="0"/>
              <a:pPr/>
              <a:t>2</a:t>
            </a:fld>
            <a:endParaRPr lang="en-US" dirty="0"/>
          </a:p>
        </p:txBody>
      </p:sp>
    </p:spTree>
    <p:extLst>
      <p:ext uri="{BB962C8B-B14F-4D97-AF65-F5344CB8AC3E}">
        <p14:creationId xmlns:p14="http://schemas.microsoft.com/office/powerpoint/2010/main" val="40996961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lstStyle/>
          <a:p>
            <a:pPr>
              <a:buFont typeface="Wingdings" pitchFamily="2" charset="2"/>
              <a:buChar char=""/>
            </a:pPr>
            <a:r>
              <a:rPr lang="en-US" dirty="0" smtClean="0"/>
              <a:t>Popular hiking tour</a:t>
            </a:r>
          </a:p>
          <a:p>
            <a:pPr>
              <a:buFont typeface="Wingdings" pitchFamily="2" charset="2"/>
              <a:buChar char=""/>
            </a:pPr>
            <a:r>
              <a:rPr lang="en-US" dirty="0" smtClean="0"/>
              <a:t>Length: 5 days in late July</a:t>
            </a:r>
          </a:p>
          <a:p>
            <a:pPr>
              <a:buFont typeface="Wingdings" pitchFamily="2" charset="2"/>
              <a:buChar char=""/>
            </a:pPr>
            <a:r>
              <a:rPr lang="en-US" dirty="0" smtClean="0"/>
              <a:t>5 hiking trails of various advanced difficulty</a:t>
            </a:r>
          </a:p>
          <a:p>
            <a:pPr>
              <a:buFont typeface="Wingdings" pitchFamily="2" charset="2"/>
              <a:buChar char=""/>
            </a:pPr>
            <a:r>
              <a:rPr lang="en-US" dirty="0" smtClean="0"/>
              <a:t>Start from downtown Juneau</a:t>
            </a:r>
          </a:p>
          <a:p>
            <a:pPr>
              <a:buFont typeface="Wingdings" pitchFamily="2" charset="2"/>
              <a:buChar char=""/>
            </a:pPr>
            <a:r>
              <a:rPr lang="en-US" dirty="0" smtClean="0"/>
              <a:t>Spectacular scenery</a:t>
            </a:r>
          </a:p>
          <a:p>
            <a:pPr>
              <a:buFont typeface="Wingdings" pitchFamily="2" charset="2"/>
              <a:buChar char=""/>
            </a:pPr>
            <a:r>
              <a:rPr lang="en-US" dirty="0" smtClean="0"/>
              <a:t>Abundant wildlife</a:t>
            </a:r>
          </a:p>
          <a:p>
            <a:pPr>
              <a:buFont typeface="Wingdings" pitchFamily="2" charset="2"/>
              <a:buChar char=""/>
            </a:pP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33797" y="4123012"/>
            <a:ext cx="4246323" cy="186279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Slide Number Placeholder 6"/>
          <p:cNvSpPr>
            <a:spLocks noGrp="1"/>
          </p:cNvSpPr>
          <p:nvPr>
            <p:ph type="sldNum" sz="quarter" idx="12"/>
          </p:nvPr>
        </p:nvSpPr>
        <p:spPr/>
        <p:txBody>
          <a:bodyPr/>
          <a:lstStyle/>
          <a:p>
            <a:fld id="{BA9B540C-44DA-4F69-89C9-7C84606640D3}" type="slidenum">
              <a:rPr lang="en-US" smtClean="0"/>
              <a:pPr/>
              <a:t>3</a:t>
            </a:fld>
            <a:endParaRPr lang="en-US" dirty="0"/>
          </a:p>
        </p:txBody>
      </p:sp>
    </p:spTree>
    <p:extLst>
      <p:ext uri="{BB962C8B-B14F-4D97-AF65-F5344CB8AC3E}">
        <p14:creationId xmlns:p14="http://schemas.microsoft.com/office/powerpoint/2010/main" val="3640777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50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50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grpId="0" nodeType="afterEffect">
                                  <p:stCondLst>
                                    <p:cond delay="500"/>
                                  </p:stCondLst>
                                  <p:childTnLst>
                                    <p:set>
                                      <p:cBhvr>
                                        <p:cTn id="15" dur="1" fill="hold">
                                          <p:stCondLst>
                                            <p:cond delay="0"/>
                                          </p:stCondLst>
                                        </p:cTn>
                                        <p:tgtEl>
                                          <p:spTgt spid="3">
                                            <p:txEl>
                                              <p:pRg st="3" end="3"/>
                                            </p:txEl>
                                          </p:spTgt>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grpId="0" nodeType="afterEffect">
                                  <p:stCondLst>
                                    <p:cond delay="50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par>
                          <p:cTn id="19" fill="hold">
                            <p:stCondLst>
                              <p:cond delay="2500"/>
                            </p:stCondLst>
                            <p:childTnLst>
                              <p:par>
                                <p:cTn id="20" presetID="1" presetClass="entr" presetSubtype="0" fill="hold" grpId="0" nodeType="afterEffect">
                                  <p:stCondLst>
                                    <p:cond delay="500"/>
                                  </p:stCondLst>
                                  <p:childTnLst>
                                    <p:set>
                                      <p:cBhvr>
                                        <p:cTn id="21"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dvAuto="50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Alaska Hiking Trails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583772295"/>
              </p:ext>
            </p:extLst>
          </p:nvPr>
        </p:nvGraphicFramePr>
        <p:xfrm>
          <a:off x="693057" y="1759854"/>
          <a:ext cx="7757886" cy="2865120"/>
        </p:xfrm>
        <a:graphic>
          <a:graphicData uri="http://schemas.openxmlformats.org/drawingml/2006/table">
            <a:tbl>
              <a:tblPr firstRow="1" bandRow="1">
                <a:tableStyleId>{5C22544A-7EE6-4342-B048-85BDC9FD1C3A}</a:tableStyleId>
              </a:tblPr>
              <a:tblGrid>
                <a:gridCol w="673153"/>
                <a:gridCol w="2396618"/>
                <a:gridCol w="1349829"/>
                <a:gridCol w="1683657"/>
                <a:gridCol w="1654629"/>
              </a:tblGrid>
              <a:tr h="370840">
                <a:tc>
                  <a:txBody>
                    <a:bodyPr/>
                    <a:lstStyle/>
                    <a:p>
                      <a:pPr algn="ctr"/>
                      <a:r>
                        <a:rPr lang="en-US" dirty="0" smtClean="0"/>
                        <a:t>Day</a:t>
                      </a:r>
                      <a:endParaRPr lang="en-US" dirty="0"/>
                    </a:p>
                  </a:txBody>
                  <a:tcPr marL="97136" marR="97136" anchor="ctr"/>
                </a:tc>
                <a:tc>
                  <a:txBody>
                    <a:bodyPr/>
                    <a:lstStyle/>
                    <a:p>
                      <a:pPr algn="ctr"/>
                      <a:r>
                        <a:rPr lang="en-US" dirty="0" smtClean="0"/>
                        <a:t>Trail Name</a:t>
                      </a:r>
                      <a:endParaRPr lang="en-US" dirty="0"/>
                    </a:p>
                  </a:txBody>
                  <a:tcPr marL="97136" marR="97136" anchor="ctr"/>
                </a:tc>
                <a:tc>
                  <a:txBody>
                    <a:bodyPr/>
                    <a:lstStyle/>
                    <a:p>
                      <a:pPr algn="ctr"/>
                      <a:r>
                        <a:rPr lang="en-US" dirty="0" smtClean="0"/>
                        <a:t>Total </a:t>
                      </a:r>
                    </a:p>
                    <a:p>
                      <a:pPr algn="ctr"/>
                      <a:r>
                        <a:rPr lang="en-US" dirty="0" smtClean="0"/>
                        <a:t>Miles</a:t>
                      </a:r>
                      <a:endParaRPr lang="en-US" dirty="0"/>
                    </a:p>
                  </a:txBody>
                  <a:tcPr marL="97136" marR="97136" anchor="ctr"/>
                </a:tc>
                <a:tc>
                  <a:txBody>
                    <a:bodyPr/>
                    <a:lstStyle/>
                    <a:p>
                      <a:pPr algn="ctr"/>
                      <a:r>
                        <a:rPr lang="en-US" dirty="0" smtClean="0"/>
                        <a:t>Elevation</a:t>
                      </a:r>
                      <a:endParaRPr lang="en-US" dirty="0"/>
                    </a:p>
                  </a:txBody>
                  <a:tcPr marL="97136" marR="97136" anchor="ctr"/>
                </a:tc>
                <a:tc>
                  <a:txBody>
                    <a:bodyPr/>
                    <a:lstStyle/>
                    <a:p>
                      <a:pPr algn="ctr"/>
                      <a:r>
                        <a:rPr lang="en-US" dirty="0" smtClean="0"/>
                        <a:t>Time to Complete</a:t>
                      </a:r>
                      <a:endParaRPr lang="en-US" dirty="0"/>
                    </a:p>
                  </a:txBody>
                  <a:tcPr marL="97136" marR="97136" anchor="ctr"/>
                </a:tc>
              </a:tr>
              <a:tr h="370840">
                <a:tc>
                  <a:txBody>
                    <a:bodyPr/>
                    <a:lstStyle/>
                    <a:p>
                      <a:pPr algn="ctr"/>
                      <a:r>
                        <a:rPr lang="en-US" dirty="0" smtClean="0"/>
                        <a:t>1</a:t>
                      </a:r>
                      <a:endParaRPr lang="en-US" dirty="0"/>
                    </a:p>
                  </a:txBody>
                  <a:tcPr marL="97136" marR="97136"/>
                </a:tc>
                <a:tc>
                  <a:txBody>
                    <a:bodyPr/>
                    <a:lstStyle/>
                    <a:p>
                      <a:r>
                        <a:rPr lang="en-US" dirty="0" smtClean="0"/>
                        <a:t>Granite Creek</a:t>
                      </a:r>
                      <a:endParaRPr lang="en-US" dirty="0"/>
                    </a:p>
                  </a:txBody>
                  <a:tcPr marL="97136" marR="97136"/>
                </a:tc>
                <a:tc>
                  <a:txBody>
                    <a:bodyPr/>
                    <a:lstStyle/>
                    <a:p>
                      <a:pPr algn="ctr"/>
                      <a:r>
                        <a:rPr lang="en-US" dirty="0" smtClean="0"/>
                        <a:t>3.5</a:t>
                      </a:r>
                      <a:endParaRPr lang="en-US" dirty="0"/>
                    </a:p>
                  </a:txBody>
                  <a:tcPr marL="97136" marR="97136"/>
                </a:tc>
                <a:tc>
                  <a:txBody>
                    <a:bodyPr/>
                    <a:lstStyle/>
                    <a:p>
                      <a:pPr algn="ctr"/>
                      <a:r>
                        <a:rPr lang="en-US" dirty="0" smtClean="0"/>
                        <a:t>700</a:t>
                      </a:r>
                      <a:endParaRPr lang="en-US" dirty="0"/>
                    </a:p>
                  </a:txBody>
                  <a:tcPr marL="97136" marR="97136"/>
                </a:tc>
                <a:tc>
                  <a:txBody>
                    <a:bodyPr/>
                    <a:lstStyle/>
                    <a:p>
                      <a:pPr algn="ctr"/>
                      <a:r>
                        <a:rPr lang="en-US" dirty="0" smtClean="0"/>
                        <a:t>1.5 Hours</a:t>
                      </a:r>
                      <a:endParaRPr lang="en-US" dirty="0"/>
                    </a:p>
                  </a:txBody>
                  <a:tcPr marL="97136" marR="97136"/>
                </a:tc>
              </a:tr>
              <a:tr h="370840">
                <a:tc>
                  <a:txBody>
                    <a:bodyPr/>
                    <a:lstStyle/>
                    <a:p>
                      <a:pPr algn="ctr"/>
                      <a:r>
                        <a:rPr lang="en-US" dirty="0" smtClean="0"/>
                        <a:t>2</a:t>
                      </a:r>
                      <a:endParaRPr lang="en-US" dirty="0"/>
                    </a:p>
                  </a:txBody>
                  <a:tcPr marL="97136" marR="97136"/>
                </a:tc>
                <a:tc>
                  <a:txBody>
                    <a:bodyPr/>
                    <a:lstStyle/>
                    <a:p>
                      <a:r>
                        <a:rPr lang="en-US" dirty="0" smtClean="0"/>
                        <a:t>Mount Roberts*</a:t>
                      </a:r>
                      <a:endParaRPr lang="en-US" dirty="0"/>
                    </a:p>
                  </a:txBody>
                  <a:tcPr marL="97136" marR="97136"/>
                </a:tc>
                <a:tc>
                  <a:txBody>
                    <a:bodyPr/>
                    <a:lstStyle/>
                    <a:p>
                      <a:pPr algn="ctr"/>
                      <a:r>
                        <a:rPr lang="en-US" dirty="0" smtClean="0"/>
                        <a:t>4-9</a:t>
                      </a:r>
                      <a:endParaRPr lang="en-US" dirty="0"/>
                    </a:p>
                  </a:txBody>
                  <a:tcPr marL="97136" marR="97136"/>
                </a:tc>
                <a:tc>
                  <a:txBody>
                    <a:bodyPr/>
                    <a:lstStyle/>
                    <a:p>
                      <a:pPr algn="ctr"/>
                      <a:r>
                        <a:rPr lang="en-US" dirty="0" smtClean="0"/>
                        <a:t>3816</a:t>
                      </a:r>
                      <a:endParaRPr lang="en-US" dirty="0"/>
                    </a:p>
                  </a:txBody>
                  <a:tcPr marL="97136" marR="97136"/>
                </a:tc>
                <a:tc>
                  <a:txBody>
                    <a:bodyPr/>
                    <a:lstStyle/>
                    <a:p>
                      <a:pPr algn="ctr"/>
                      <a:r>
                        <a:rPr lang="en-US" dirty="0" smtClean="0"/>
                        <a:t>5-7 Hours</a:t>
                      </a:r>
                      <a:endParaRPr lang="en-US" dirty="0"/>
                    </a:p>
                  </a:txBody>
                  <a:tcPr marL="97136" marR="97136"/>
                </a:tc>
              </a:tr>
              <a:tr h="370840">
                <a:tc>
                  <a:txBody>
                    <a:bodyPr/>
                    <a:lstStyle/>
                    <a:p>
                      <a:pPr algn="ctr"/>
                      <a:r>
                        <a:rPr lang="en-US" dirty="0" smtClean="0"/>
                        <a:t>3</a:t>
                      </a:r>
                      <a:endParaRPr lang="en-US" dirty="0"/>
                    </a:p>
                  </a:txBody>
                  <a:tcPr marL="97136" marR="97136"/>
                </a:tc>
                <a:tc>
                  <a:txBody>
                    <a:bodyPr/>
                    <a:lstStyle/>
                    <a:p>
                      <a:r>
                        <a:rPr lang="en-US" dirty="0" smtClean="0"/>
                        <a:t>Mount Juneau</a:t>
                      </a:r>
                      <a:endParaRPr lang="en-US" dirty="0"/>
                    </a:p>
                  </a:txBody>
                  <a:tcPr marL="97136" marR="97136"/>
                </a:tc>
                <a:tc>
                  <a:txBody>
                    <a:bodyPr/>
                    <a:lstStyle/>
                    <a:p>
                      <a:pPr algn="ctr"/>
                      <a:r>
                        <a:rPr lang="en-US" dirty="0" smtClean="0"/>
                        <a:t>9</a:t>
                      </a:r>
                      <a:endParaRPr lang="en-US" dirty="0"/>
                    </a:p>
                  </a:txBody>
                  <a:tcPr marL="97136" marR="97136"/>
                </a:tc>
                <a:tc>
                  <a:txBody>
                    <a:bodyPr/>
                    <a:lstStyle/>
                    <a:p>
                      <a:pPr algn="ctr"/>
                      <a:r>
                        <a:rPr lang="en-US" dirty="0" smtClean="0"/>
                        <a:t>3576</a:t>
                      </a:r>
                      <a:endParaRPr lang="en-US" dirty="0"/>
                    </a:p>
                  </a:txBody>
                  <a:tcPr marL="97136" marR="97136"/>
                </a:tc>
                <a:tc>
                  <a:txBody>
                    <a:bodyPr/>
                    <a:lstStyle/>
                    <a:p>
                      <a:pPr algn="ctr"/>
                      <a:r>
                        <a:rPr lang="en-US" dirty="0" smtClean="0"/>
                        <a:t>7-8 Hours </a:t>
                      </a:r>
                      <a:endParaRPr lang="en-US" dirty="0"/>
                    </a:p>
                  </a:txBody>
                  <a:tcPr marL="97136" marR="97136"/>
                </a:tc>
              </a:tr>
              <a:tr h="370840">
                <a:tc>
                  <a:txBody>
                    <a:bodyPr/>
                    <a:lstStyle/>
                    <a:p>
                      <a:pPr algn="ctr"/>
                      <a:r>
                        <a:rPr lang="en-US" dirty="0" smtClean="0"/>
                        <a:t>4</a:t>
                      </a:r>
                      <a:endParaRPr lang="en-US" dirty="0"/>
                    </a:p>
                  </a:txBody>
                  <a:tcPr marL="97136" marR="97136"/>
                </a:tc>
                <a:tc>
                  <a:txBody>
                    <a:bodyPr/>
                    <a:lstStyle/>
                    <a:p>
                      <a:r>
                        <a:rPr lang="en-US" dirty="0" smtClean="0"/>
                        <a:t>Mt. McGinnis</a:t>
                      </a:r>
                      <a:endParaRPr lang="en-US" dirty="0"/>
                    </a:p>
                  </a:txBody>
                  <a:tcPr marL="97136" marR="97136"/>
                </a:tc>
                <a:tc>
                  <a:txBody>
                    <a:bodyPr/>
                    <a:lstStyle/>
                    <a:p>
                      <a:pPr algn="ctr"/>
                      <a:r>
                        <a:rPr lang="en-US" dirty="0" smtClean="0"/>
                        <a:t>5.5</a:t>
                      </a:r>
                      <a:endParaRPr lang="en-US" dirty="0"/>
                    </a:p>
                  </a:txBody>
                  <a:tcPr marL="97136" marR="97136"/>
                </a:tc>
                <a:tc>
                  <a:txBody>
                    <a:bodyPr/>
                    <a:lstStyle/>
                    <a:p>
                      <a:pPr algn="ctr"/>
                      <a:r>
                        <a:rPr lang="en-US" dirty="0" smtClean="0"/>
                        <a:t>3200</a:t>
                      </a:r>
                      <a:endParaRPr lang="en-US" dirty="0"/>
                    </a:p>
                  </a:txBody>
                  <a:tcPr marL="97136" marR="97136"/>
                </a:tc>
                <a:tc>
                  <a:txBody>
                    <a:bodyPr/>
                    <a:lstStyle/>
                    <a:p>
                      <a:pPr algn="ctr"/>
                      <a:r>
                        <a:rPr lang="en-US" dirty="0" smtClean="0"/>
                        <a:t>8-9 Hours</a:t>
                      </a:r>
                      <a:endParaRPr lang="en-US" dirty="0"/>
                    </a:p>
                  </a:txBody>
                  <a:tcPr marL="97136" marR="97136"/>
                </a:tc>
              </a:tr>
              <a:tr h="370840">
                <a:tc>
                  <a:txBody>
                    <a:bodyPr/>
                    <a:lstStyle/>
                    <a:p>
                      <a:pPr algn="ctr"/>
                      <a:r>
                        <a:rPr lang="en-US" dirty="0" smtClean="0"/>
                        <a:t>5</a:t>
                      </a:r>
                      <a:endParaRPr lang="en-US" dirty="0"/>
                    </a:p>
                  </a:txBody>
                  <a:tcPr marL="97136" marR="97136"/>
                </a:tc>
                <a:tc>
                  <a:txBody>
                    <a:bodyPr/>
                    <a:lstStyle/>
                    <a:p>
                      <a:r>
                        <a:rPr lang="en-US" dirty="0" smtClean="0"/>
                        <a:t>Mt. Jumbo</a:t>
                      </a:r>
                      <a:endParaRPr lang="en-US" dirty="0"/>
                    </a:p>
                  </a:txBody>
                  <a:tcPr marL="97136" marR="97136"/>
                </a:tc>
                <a:tc>
                  <a:txBody>
                    <a:bodyPr/>
                    <a:lstStyle/>
                    <a:p>
                      <a:pPr algn="ctr"/>
                      <a:r>
                        <a:rPr lang="en-US" dirty="0" smtClean="0"/>
                        <a:t>5</a:t>
                      </a:r>
                      <a:endParaRPr lang="en-US" dirty="0"/>
                    </a:p>
                  </a:txBody>
                  <a:tcPr marL="97136" marR="97136"/>
                </a:tc>
                <a:tc>
                  <a:txBody>
                    <a:bodyPr/>
                    <a:lstStyle/>
                    <a:p>
                      <a:pPr algn="ctr"/>
                      <a:r>
                        <a:rPr lang="en-US" dirty="0" smtClean="0"/>
                        <a:t>3500</a:t>
                      </a:r>
                      <a:endParaRPr lang="en-US" dirty="0"/>
                    </a:p>
                  </a:txBody>
                  <a:tcPr marL="97136" marR="97136"/>
                </a:tc>
                <a:tc>
                  <a:txBody>
                    <a:bodyPr/>
                    <a:lstStyle/>
                    <a:p>
                      <a:pPr algn="ctr"/>
                      <a:r>
                        <a:rPr lang="en-US" dirty="0" smtClean="0"/>
                        <a:t>7-8 Hours</a:t>
                      </a:r>
                      <a:endParaRPr lang="en-US" dirty="0"/>
                    </a:p>
                  </a:txBody>
                  <a:tcPr marL="97136" marR="97136"/>
                </a:tc>
              </a:tr>
              <a:tr h="370840">
                <a:tc gridSpan="5">
                  <a:txBody>
                    <a:bodyPr/>
                    <a:lstStyle/>
                    <a:p>
                      <a:pPr algn="l"/>
                      <a:r>
                        <a:rPr lang="en-US" sz="1400" smtClean="0"/>
                        <a:t>* If you only go to elevation 1760 where the tramway is, it is 4 miles</a:t>
                      </a:r>
                      <a:r>
                        <a:rPr lang="en-US" sz="1400" baseline="0" smtClean="0"/>
                        <a:t>.</a:t>
                      </a:r>
                      <a:endParaRPr lang="en-US" sz="1400" dirty="0"/>
                    </a:p>
                  </a:txBody>
                  <a:tcPr marL="97136" marR="97136" anchor="b"/>
                </a:tc>
                <a:tc hMerge="1">
                  <a:txBody>
                    <a:bodyPr/>
                    <a:lstStyle/>
                    <a:p>
                      <a:endParaRPr lang="en-US" dirty="0"/>
                    </a:p>
                  </a:txBody>
                  <a:tcPr/>
                </a:tc>
                <a:tc hMerge="1">
                  <a:txBody>
                    <a:bodyPr/>
                    <a:lstStyle/>
                    <a:p>
                      <a:pPr algn="ctr"/>
                      <a:endParaRPr lang="en-US" dirty="0"/>
                    </a:p>
                  </a:txBody>
                  <a:tcPr/>
                </a:tc>
                <a:tc hMerge="1">
                  <a:txBody>
                    <a:bodyPr/>
                    <a:lstStyle/>
                    <a:p>
                      <a:pPr algn="ctr"/>
                      <a:endParaRPr lang="en-US" dirty="0"/>
                    </a:p>
                  </a:txBody>
                  <a:tcPr/>
                </a:tc>
                <a:tc hMerge="1">
                  <a:txBody>
                    <a:bodyPr/>
                    <a:lstStyle/>
                    <a:p>
                      <a:pPr algn="ctr"/>
                      <a:endParaRPr lang="en-US" dirty="0"/>
                    </a:p>
                  </a:txBody>
                  <a:tcPr/>
                </a:tc>
              </a:tr>
            </a:tbl>
          </a:graphicData>
        </a:graphic>
      </p:graphicFrame>
      <p:sp>
        <p:nvSpPr>
          <p:cNvPr id="6" name="Action Button: Custom 5">
            <a:hlinkClick r:id="rId3" action="ppaction://hlinksldjump" highlightClick="1"/>
          </p:cNvPr>
          <p:cNvSpPr/>
          <p:nvPr/>
        </p:nvSpPr>
        <p:spPr>
          <a:xfrm>
            <a:off x="1389185" y="2457450"/>
            <a:ext cx="1468315" cy="257908"/>
          </a:xfrm>
          <a:prstGeom prst="actionButtonBlank">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ction Button: Custom 6">
            <a:hlinkClick r:id="rId4" action="ppaction://hlinksldjump" highlightClick="1"/>
          </p:cNvPr>
          <p:cNvSpPr/>
          <p:nvPr/>
        </p:nvSpPr>
        <p:spPr>
          <a:xfrm>
            <a:off x="1389185" y="2806700"/>
            <a:ext cx="1417515" cy="298450"/>
          </a:xfrm>
          <a:prstGeom prst="actionButtonBlank">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ction Button: Custom 7">
            <a:hlinkClick r:id="rId5" action="ppaction://hlinksldjump" highlightClick="1"/>
          </p:cNvPr>
          <p:cNvSpPr/>
          <p:nvPr/>
        </p:nvSpPr>
        <p:spPr>
          <a:xfrm>
            <a:off x="1389185" y="3194050"/>
            <a:ext cx="1437835" cy="263281"/>
          </a:xfrm>
          <a:prstGeom prst="actionButtonBlank">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ction Button: Custom 8">
            <a:hlinkClick r:id="rId6" action="ppaction://hlinksldjump" highlightClick="1"/>
          </p:cNvPr>
          <p:cNvSpPr/>
          <p:nvPr/>
        </p:nvSpPr>
        <p:spPr>
          <a:xfrm>
            <a:off x="1389185" y="3554729"/>
            <a:ext cx="1312984" cy="282819"/>
          </a:xfrm>
          <a:prstGeom prst="actionButtonBlank">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ction Button: Custom 9">
            <a:hlinkClick r:id="rId7" action="ppaction://hlinksldjump" highlightClick="1"/>
          </p:cNvPr>
          <p:cNvSpPr/>
          <p:nvPr/>
        </p:nvSpPr>
        <p:spPr>
          <a:xfrm>
            <a:off x="1389185" y="3921760"/>
            <a:ext cx="1112715" cy="283308"/>
          </a:xfrm>
          <a:prstGeom prst="actionButtonBlank">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hlinkClick r:id="rId8" action="ppaction://hlinksldjump"/>
          </p:cNvPr>
          <p:cNvSpPr txBox="1"/>
          <p:nvPr/>
        </p:nvSpPr>
        <p:spPr>
          <a:xfrm>
            <a:off x="3886200" y="5840968"/>
            <a:ext cx="1812997" cy="369332"/>
          </a:xfrm>
          <a:prstGeom prst="rect">
            <a:avLst/>
          </a:prstGeom>
          <a:noFill/>
        </p:spPr>
        <p:txBody>
          <a:bodyPr wrap="none" rtlCol="0">
            <a:spAutoFit/>
          </a:bodyPr>
          <a:lstStyle/>
          <a:p>
            <a:r>
              <a:rPr lang="en-US" dirty="0" smtClean="0"/>
              <a:t>View Trail Ratings</a:t>
            </a:r>
            <a:endParaRPr lang="en-US" dirty="0"/>
          </a:p>
        </p:txBody>
      </p:sp>
      <p:sp>
        <p:nvSpPr>
          <p:cNvPr id="13" name="TextBox 12">
            <a:hlinkClick r:id="rId9" action="ppaction://hlinksldjump"/>
          </p:cNvPr>
          <p:cNvSpPr txBox="1"/>
          <p:nvPr/>
        </p:nvSpPr>
        <p:spPr>
          <a:xfrm>
            <a:off x="6540500" y="5840968"/>
            <a:ext cx="1767728" cy="369332"/>
          </a:xfrm>
          <a:prstGeom prst="rect">
            <a:avLst/>
          </a:prstGeom>
          <a:noFill/>
        </p:spPr>
        <p:txBody>
          <a:bodyPr wrap="none" rtlCol="0">
            <a:spAutoFit/>
          </a:bodyPr>
          <a:lstStyle/>
          <a:p>
            <a:r>
              <a:rPr lang="en-US" dirty="0" smtClean="0">
                <a:solidFill>
                  <a:schemeClr val="accent1">
                    <a:lumMod val="60000"/>
                    <a:lumOff val="40000"/>
                  </a:schemeClr>
                </a:solidFill>
              </a:rPr>
              <a:t>View Resources</a:t>
            </a:r>
            <a:endParaRPr lang="en-US" dirty="0">
              <a:solidFill>
                <a:schemeClr val="accent1">
                  <a:lumMod val="60000"/>
                  <a:lumOff val="40000"/>
                </a:schemeClr>
              </a:solidFill>
            </a:endParaRPr>
          </a:p>
        </p:txBody>
      </p:sp>
      <p:sp>
        <p:nvSpPr>
          <p:cNvPr id="11" name="Slide Number Placeholder 10"/>
          <p:cNvSpPr>
            <a:spLocks noGrp="1"/>
          </p:cNvSpPr>
          <p:nvPr>
            <p:ph type="sldNum" sz="quarter" idx="12"/>
          </p:nvPr>
        </p:nvSpPr>
        <p:spPr/>
        <p:txBody>
          <a:bodyPr/>
          <a:lstStyle/>
          <a:p>
            <a:fld id="{BA9B540C-44DA-4F69-89C9-7C84606640D3}" type="slidenum">
              <a:rPr lang="en-US" smtClean="0"/>
              <a:pPr/>
              <a:t>4</a:t>
            </a:fld>
            <a:endParaRPr lang="en-US" dirty="0"/>
          </a:p>
        </p:txBody>
      </p:sp>
    </p:spTree>
    <p:extLst>
      <p:ext uri="{BB962C8B-B14F-4D97-AF65-F5344CB8AC3E}">
        <p14:creationId xmlns:p14="http://schemas.microsoft.com/office/powerpoint/2010/main" val="31482942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Day 1: Granite Creek</a:t>
            </a:r>
            <a:endParaRPr lang="en-US" dirty="0"/>
          </a:p>
        </p:txBody>
      </p:sp>
      <p:sp>
        <p:nvSpPr>
          <p:cNvPr id="3" name="Content Placeholder 2"/>
          <p:cNvSpPr>
            <a:spLocks noGrp="1"/>
          </p:cNvSpPr>
          <p:nvPr>
            <p:ph idx="1"/>
          </p:nvPr>
        </p:nvSpPr>
        <p:spPr/>
        <p:txBody>
          <a:bodyPr/>
          <a:lstStyle/>
          <a:p>
            <a:r>
              <a:rPr lang="en-US" dirty="0" smtClean="0"/>
              <a:t>Downtown Juneau starting point </a:t>
            </a:r>
          </a:p>
          <a:p>
            <a:pPr lvl="1"/>
            <a:r>
              <a:rPr lang="en-US" dirty="0" smtClean="0"/>
              <a:t>Perseverance Trail is historical trail</a:t>
            </a:r>
          </a:p>
          <a:p>
            <a:pPr lvl="1"/>
            <a:r>
              <a:rPr lang="en-US" dirty="0" smtClean="0"/>
              <a:t>Originally used by natives for goat </a:t>
            </a:r>
            <a:br>
              <a:rPr lang="en-US" dirty="0" smtClean="0"/>
            </a:br>
            <a:r>
              <a:rPr lang="en-US" dirty="0" smtClean="0"/>
              <a:t>hunting, fishing or berry picking</a:t>
            </a:r>
          </a:p>
          <a:p>
            <a:pPr lvl="1"/>
            <a:r>
              <a:rPr lang="en-US" dirty="0" smtClean="0"/>
              <a:t>Became first road in Alaska</a:t>
            </a:r>
          </a:p>
          <a:p>
            <a:pPr lvl="1"/>
            <a:r>
              <a:rPr lang="en-US" dirty="0" smtClean="0"/>
              <a:t>Joe Juneau and Richard Harris found </a:t>
            </a:r>
            <a:br>
              <a:rPr lang="en-US" dirty="0" smtClean="0"/>
            </a:br>
            <a:r>
              <a:rPr lang="en-US" dirty="0" smtClean="0"/>
              <a:t>gold in </a:t>
            </a:r>
            <a:r>
              <a:rPr lang="en-US" dirty="0" err="1" smtClean="0"/>
              <a:t>Silverbow</a:t>
            </a:r>
            <a:r>
              <a:rPr lang="en-US" dirty="0" smtClean="0"/>
              <a:t> Basin in 1880s</a:t>
            </a:r>
          </a:p>
          <a:p>
            <a:pPr lvl="1"/>
            <a:r>
              <a:rPr lang="en-US" dirty="0" smtClean="0"/>
              <a:t>Attractions include </a:t>
            </a:r>
          </a:p>
          <a:p>
            <a:pPr lvl="2"/>
            <a:r>
              <a:rPr lang="en-US" dirty="0" smtClean="0"/>
              <a:t>Old mining ruins, wildflowers, view of </a:t>
            </a:r>
            <a:r>
              <a:rPr lang="en-US" dirty="0" err="1" smtClean="0"/>
              <a:t>Ebner</a:t>
            </a:r>
            <a:r>
              <a:rPr lang="en-US" dirty="0" smtClean="0"/>
              <a:t> Falls</a:t>
            </a:r>
          </a:p>
        </p:txBody>
      </p:sp>
      <p:sp>
        <p:nvSpPr>
          <p:cNvPr id="7" name="Slide Number Placeholder 6"/>
          <p:cNvSpPr>
            <a:spLocks noGrp="1"/>
          </p:cNvSpPr>
          <p:nvPr>
            <p:ph type="sldNum" sz="quarter" idx="12"/>
          </p:nvPr>
        </p:nvSpPr>
        <p:spPr/>
        <p:txBody>
          <a:bodyPr/>
          <a:lstStyle/>
          <a:p>
            <a:fld id="{BA9B540C-44DA-4F69-89C9-7C84606640D3}" type="slidenum">
              <a:rPr lang="en-US" smtClean="0"/>
              <a:pPr/>
              <a:t>5</a:t>
            </a:fld>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60953" y="2071913"/>
            <a:ext cx="2448074" cy="1836057"/>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13" name="TextBox 12">
            <a:hlinkClick r:id="rId4" action="ppaction://hlinksldjump"/>
          </p:cNvPr>
          <p:cNvSpPr txBox="1"/>
          <p:nvPr/>
        </p:nvSpPr>
        <p:spPr>
          <a:xfrm>
            <a:off x="6921500" y="5943600"/>
            <a:ext cx="1543371" cy="369332"/>
          </a:xfrm>
          <a:prstGeom prst="rect">
            <a:avLst/>
          </a:prstGeom>
          <a:noFill/>
        </p:spPr>
        <p:txBody>
          <a:bodyPr wrap="none" rtlCol="0">
            <a:spAutoFit/>
          </a:bodyPr>
          <a:lstStyle/>
          <a:p>
            <a:r>
              <a:rPr lang="en-US" dirty="0" smtClean="0"/>
              <a:t>Return to table</a:t>
            </a:r>
            <a:endParaRPr lang="en-US" dirty="0"/>
          </a:p>
        </p:txBody>
      </p:sp>
    </p:spTree>
    <p:extLst>
      <p:ext uri="{BB962C8B-B14F-4D97-AF65-F5344CB8AC3E}">
        <p14:creationId xmlns:p14="http://schemas.microsoft.com/office/powerpoint/2010/main" val="9206753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Day 1: Granite Creek</a:t>
            </a:r>
            <a:endParaRPr lang="en-US" dirty="0"/>
          </a:p>
        </p:txBody>
      </p:sp>
      <p:sp>
        <p:nvSpPr>
          <p:cNvPr id="3" name="Content Placeholder 2"/>
          <p:cNvSpPr>
            <a:spLocks noGrp="1"/>
          </p:cNvSpPr>
          <p:nvPr>
            <p:ph idx="1"/>
          </p:nvPr>
        </p:nvSpPr>
        <p:spPr/>
        <p:txBody>
          <a:bodyPr>
            <a:normAutofit/>
          </a:bodyPr>
          <a:lstStyle/>
          <a:p>
            <a:r>
              <a:rPr lang="en-US" dirty="0" smtClean="0"/>
              <a:t>Granite </a:t>
            </a:r>
            <a:r>
              <a:rPr lang="en-US" dirty="0"/>
              <a:t>Creek Trail</a:t>
            </a:r>
          </a:p>
          <a:p>
            <a:pPr lvl="1"/>
            <a:r>
              <a:rPr lang="en-US" dirty="0"/>
              <a:t>2 miles from start of Perseverance Trail</a:t>
            </a:r>
          </a:p>
          <a:p>
            <a:pPr lvl="1"/>
            <a:r>
              <a:rPr lang="en-US" dirty="0"/>
              <a:t>Short but very steep to the peak</a:t>
            </a:r>
          </a:p>
          <a:p>
            <a:pPr lvl="1"/>
            <a:r>
              <a:rPr lang="en-US" dirty="0"/>
              <a:t>Attractions include</a:t>
            </a:r>
          </a:p>
          <a:p>
            <a:pPr lvl="2"/>
            <a:r>
              <a:rPr lang="en-US" dirty="0"/>
              <a:t>Wildflowers, alpine lakes, </a:t>
            </a:r>
            <a:r>
              <a:rPr lang="en-US" dirty="0" smtClean="0"/>
              <a:t>waterfalls</a:t>
            </a:r>
            <a:r>
              <a:rPr lang="en-US" dirty="0"/>
              <a:t>, </a:t>
            </a:r>
            <a:r>
              <a:rPr lang="en-US" dirty="0" smtClean="0"/>
              <a:t>ice flow </a:t>
            </a:r>
            <a:r>
              <a:rPr lang="en-US" dirty="0"/>
              <a:t>from </a:t>
            </a:r>
            <a:r>
              <a:rPr lang="en-US" dirty="0" smtClean="0"/>
              <a:t>Mendenhall glacier</a:t>
            </a:r>
            <a:endParaRPr lang="en-US" dirty="0"/>
          </a:p>
        </p:txBody>
      </p:sp>
      <p:sp>
        <p:nvSpPr>
          <p:cNvPr id="13" name="TextBox 12">
            <a:hlinkClick r:id="rId3" action="ppaction://hlinksldjump"/>
          </p:cNvPr>
          <p:cNvSpPr txBox="1"/>
          <p:nvPr/>
        </p:nvSpPr>
        <p:spPr>
          <a:xfrm>
            <a:off x="6921500" y="5943600"/>
            <a:ext cx="1543371" cy="369332"/>
          </a:xfrm>
          <a:prstGeom prst="rect">
            <a:avLst/>
          </a:prstGeom>
          <a:noFill/>
        </p:spPr>
        <p:txBody>
          <a:bodyPr wrap="none" rtlCol="0">
            <a:spAutoFit/>
          </a:bodyPr>
          <a:lstStyle/>
          <a:p>
            <a:r>
              <a:rPr lang="en-US" dirty="0" smtClean="0"/>
              <a:t>Return to table</a:t>
            </a:r>
            <a:endParaRPr lang="en-US" dirty="0"/>
          </a:p>
        </p:txBody>
      </p:sp>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41599" y="3988045"/>
            <a:ext cx="3193965" cy="195555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7" name="Slide Number Placeholder 6"/>
          <p:cNvSpPr>
            <a:spLocks noGrp="1"/>
          </p:cNvSpPr>
          <p:nvPr>
            <p:ph type="sldNum" sz="quarter" idx="12"/>
          </p:nvPr>
        </p:nvSpPr>
        <p:spPr/>
        <p:txBody>
          <a:bodyPr/>
          <a:lstStyle/>
          <a:p>
            <a:fld id="{BA9B540C-44DA-4F69-89C9-7C84606640D3}" type="slidenum">
              <a:rPr lang="en-US" smtClean="0"/>
              <a:pPr/>
              <a:t>6</a:t>
            </a:fld>
            <a:endParaRPr lang="en-US" dirty="0"/>
          </a:p>
        </p:txBody>
      </p:sp>
    </p:spTree>
    <p:extLst>
      <p:ext uri="{BB962C8B-B14F-4D97-AF65-F5344CB8AC3E}">
        <p14:creationId xmlns:p14="http://schemas.microsoft.com/office/powerpoint/2010/main" val="27349454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Day 2: Mount Roberts</a:t>
            </a:r>
            <a:endParaRPr lang="en-US" dirty="0"/>
          </a:p>
        </p:txBody>
      </p:sp>
      <p:sp>
        <p:nvSpPr>
          <p:cNvPr id="3" name="Content Placeholder 2"/>
          <p:cNvSpPr>
            <a:spLocks noGrp="1"/>
          </p:cNvSpPr>
          <p:nvPr>
            <p:ph idx="1"/>
          </p:nvPr>
        </p:nvSpPr>
        <p:spPr/>
        <p:txBody>
          <a:bodyPr>
            <a:normAutofit/>
          </a:bodyPr>
          <a:lstStyle/>
          <a:p>
            <a:r>
              <a:rPr lang="en-US" dirty="0" smtClean="0"/>
              <a:t>Start from downtown</a:t>
            </a:r>
          </a:p>
          <a:p>
            <a:pPr lvl="1"/>
            <a:r>
              <a:rPr lang="en-US" dirty="0" smtClean="0"/>
              <a:t>Summit is 4.5 miles</a:t>
            </a:r>
          </a:p>
          <a:p>
            <a:pPr lvl="1"/>
            <a:r>
              <a:rPr lang="en-US" dirty="0" smtClean="0"/>
              <a:t>Restaurant and tramway at 1,760 feet </a:t>
            </a:r>
          </a:p>
          <a:p>
            <a:r>
              <a:rPr lang="en-US" dirty="0" smtClean="0"/>
              <a:t>Attractions include</a:t>
            </a:r>
          </a:p>
          <a:p>
            <a:pPr lvl="1"/>
            <a:r>
              <a:rPr lang="en-US" dirty="0" smtClean="0"/>
              <a:t>Wildlife such as eagles, ravens, grouse, </a:t>
            </a:r>
            <a:br>
              <a:rPr lang="en-US" dirty="0" smtClean="0"/>
            </a:br>
            <a:r>
              <a:rPr lang="en-US" dirty="0" smtClean="0"/>
              <a:t>marmots, mountain goats, bears, Sitka </a:t>
            </a:r>
            <a:br>
              <a:rPr lang="en-US" dirty="0" smtClean="0"/>
            </a:br>
            <a:r>
              <a:rPr lang="en-US" dirty="0" smtClean="0"/>
              <a:t>black tail deer</a:t>
            </a:r>
          </a:p>
          <a:p>
            <a:pPr lvl="1"/>
            <a:r>
              <a:rPr lang="en-US" dirty="0" smtClean="0"/>
              <a:t>Rainforest and sub-alpine meadows</a:t>
            </a:r>
          </a:p>
          <a:p>
            <a:pPr lvl="1"/>
            <a:r>
              <a:rPr lang="en-US" dirty="0" smtClean="0"/>
              <a:t>Trees with totem carvings that depict Native legends</a:t>
            </a:r>
          </a:p>
          <a:p>
            <a:pPr lvl="1"/>
            <a:r>
              <a:rPr lang="en-US" dirty="0" smtClean="0"/>
              <a:t>Mountain views of Glacier Bay, Alaska panhandle, and Admiralty Island National Monument</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55503" y="1984831"/>
            <a:ext cx="2539994" cy="1904996"/>
          </a:xfrm>
          <a:prstGeom prst="ellipse">
            <a:avLst/>
          </a:prstGeom>
          <a:ln>
            <a:noFill/>
          </a:ln>
          <a:effectLst>
            <a:softEdge rad="112500"/>
          </a:effectLst>
        </p:spPr>
      </p:pic>
      <p:sp>
        <p:nvSpPr>
          <p:cNvPr id="15" name="TextBox 14">
            <a:hlinkClick r:id="rId4" action="ppaction://hlinksldjump"/>
          </p:cNvPr>
          <p:cNvSpPr txBox="1"/>
          <p:nvPr/>
        </p:nvSpPr>
        <p:spPr>
          <a:xfrm>
            <a:off x="6921500" y="5943600"/>
            <a:ext cx="1543371" cy="369332"/>
          </a:xfrm>
          <a:prstGeom prst="rect">
            <a:avLst/>
          </a:prstGeom>
          <a:noFill/>
        </p:spPr>
        <p:txBody>
          <a:bodyPr wrap="none" rtlCol="0">
            <a:spAutoFit/>
          </a:bodyPr>
          <a:lstStyle/>
          <a:p>
            <a:r>
              <a:rPr lang="en-US" dirty="0" smtClean="0"/>
              <a:t>Return to table</a:t>
            </a:r>
            <a:endParaRPr lang="en-US" dirty="0"/>
          </a:p>
        </p:txBody>
      </p:sp>
      <p:sp>
        <p:nvSpPr>
          <p:cNvPr id="7" name="Slide Number Placeholder 6"/>
          <p:cNvSpPr>
            <a:spLocks noGrp="1"/>
          </p:cNvSpPr>
          <p:nvPr>
            <p:ph type="sldNum" sz="quarter" idx="12"/>
          </p:nvPr>
        </p:nvSpPr>
        <p:spPr/>
        <p:txBody>
          <a:bodyPr/>
          <a:lstStyle/>
          <a:p>
            <a:fld id="{BA9B540C-44DA-4F69-89C9-7C84606640D3}" type="slidenum">
              <a:rPr lang="en-US" smtClean="0"/>
              <a:pPr/>
              <a:t>7</a:t>
            </a:fld>
            <a:endParaRPr lang="en-US" dirty="0"/>
          </a:p>
        </p:txBody>
      </p:sp>
    </p:spTree>
    <p:extLst>
      <p:ext uri="{BB962C8B-B14F-4D97-AF65-F5344CB8AC3E}">
        <p14:creationId xmlns:p14="http://schemas.microsoft.com/office/powerpoint/2010/main" val="33212179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50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50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grpId="0" nodeType="afterEffect">
                                  <p:stCondLst>
                                    <p:cond delay="500"/>
                                  </p:stCondLst>
                                  <p:childTnLst>
                                    <p:set>
                                      <p:cBhvr>
                                        <p:cTn id="15" dur="1" fill="hold">
                                          <p:stCondLst>
                                            <p:cond delay="0"/>
                                          </p:stCondLst>
                                        </p:cTn>
                                        <p:tgtEl>
                                          <p:spTgt spid="3">
                                            <p:txEl>
                                              <p:pRg st="3" end="3"/>
                                            </p:txEl>
                                          </p:spTgt>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grpId="0" nodeType="afterEffect">
                                  <p:stCondLst>
                                    <p:cond delay="50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par>
                          <p:cTn id="19" fill="hold">
                            <p:stCondLst>
                              <p:cond delay="2500"/>
                            </p:stCondLst>
                            <p:childTnLst>
                              <p:par>
                                <p:cTn id="20" presetID="1" presetClass="entr" presetSubtype="0" fill="hold" grpId="0" nodeType="afterEffect">
                                  <p:stCondLst>
                                    <p:cond delay="500"/>
                                  </p:stCondLst>
                                  <p:childTnLst>
                                    <p:set>
                                      <p:cBhvr>
                                        <p:cTn id="21" dur="1" fill="hold">
                                          <p:stCondLst>
                                            <p:cond delay="0"/>
                                          </p:stCondLst>
                                        </p:cTn>
                                        <p:tgtEl>
                                          <p:spTgt spid="3">
                                            <p:txEl>
                                              <p:pRg st="5" end="5"/>
                                            </p:txEl>
                                          </p:spTgt>
                                        </p:tgtEl>
                                        <p:attrNameLst>
                                          <p:attrName>style.visibility</p:attrName>
                                        </p:attrNameLst>
                                      </p:cBhvr>
                                      <p:to>
                                        <p:strVal val="visible"/>
                                      </p:to>
                                    </p:set>
                                  </p:childTnLst>
                                </p:cTn>
                              </p:par>
                            </p:childTnLst>
                          </p:cTn>
                        </p:par>
                        <p:par>
                          <p:cTn id="22" fill="hold">
                            <p:stCondLst>
                              <p:cond delay="3000"/>
                            </p:stCondLst>
                            <p:childTnLst>
                              <p:par>
                                <p:cTn id="23" presetID="1" presetClass="entr" presetSubtype="0" fill="hold" grpId="0" nodeType="afterEffect">
                                  <p:stCondLst>
                                    <p:cond delay="50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par>
                          <p:cTn id="25" fill="hold">
                            <p:stCondLst>
                              <p:cond delay="3500"/>
                            </p:stCondLst>
                            <p:childTnLst>
                              <p:par>
                                <p:cTn id="26" presetID="1" presetClass="entr" presetSubtype="0" fill="hold" grpId="0" nodeType="afterEffect">
                                  <p:stCondLst>
                                    <p:cond delay="500"/>
                                  </p:stCondLst>
                                  <p:childTnLst>
                                    <p:set>
                                      <p:cBhvr>
                                        <p:cTn id="27"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advAuto="50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3: Mount Juneau</a:t>
            </a:r>
            <a:endParaRPr lang="en-US" dirty="0"/>
          </a:p>
        </p:txBody>
      </p:sp>
      <p:sp>
        <p:nvSpPr>
          <p:cNvPr id="3" name="Content Placeholder 2"/>
          <p:cNvSpPr>
            <a:spLocks noGrp="1"/>
          </p:cNvSpPr>
          <p:nvPr>
            <p:ph idx="1"/>
          </p:nvPr>
        </p:nvSpPr>
        <p:spPr/>
        <p:txBody>
          <a:bodyPr/>
          <a:lstStyle/>
          <a:p>
            <a:r>
              <a:rPr lang="en-US" dirty="0" smtClean="0"/>
              <a:t>Start from Perseverance Trail</a:t>
            </a:r>
          </a:p>
          <a:p>
            <a:pPr lvl="1"/>
            <a:r>
              <a:rPr lang="en-US" dirty="0" smtClean="0"/>
              <a:t>Short but very steep trail to peak</a:t>
            </a:r>
          </a:p>
          <a:p>
            <a:pPr lvl="1"/>
            <a:r>
              <a:rPr lang="en-US" dirty="0" smtClean="0"/>
              <a:t>Goes up from Granite Creek</a:t>
            </a:r>
          </a:p>
          <a:p>
            <a:r>
              <a:rPr lang="en-US" dirty="0" smtClean="0"/>
              <a:t>Attractions include</a:t>
            </a:r>
          </a:p>
          <a:p>
            <a:pPr lvl="1"/>
            <a:r>
              <a:rPr lang="en-US" dirty="0" smtClean="0"/>
              <a:t>Panoramic views of Juneau, </a:t>
            </a:r>
            <a:r>
              <a:rPr lang="en-US" dirty="0" smtClean="0"/>
              <a:t>Gastineau </a:t>
            </a:r>
            <a:r>
              <a:rPr lang="en-US" dirty="0" smtClean="0"/>
              <a:t>Channel, Taku Inlet, </a:t>
            </a:r>
            <a:br>
              <a:rPr lang="en-US" dirty="0" smtClean="0"/>
            </a:br>
            <a:r>
              <a:rPr lang="en-US" dirty="0" smtClean="0"/>
              <a:t>Lynn Canal</a:t>
            </a:r>
          </a:p>
          <a:p>
            <a:pPr lvl="1"/>
            <a:r>
              <a:rPr lang="en-US" dirty="0" smtClean="0"/>
              <a:t>Rainforest </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11296" y="3652525"/>
            <a:ext cx="3753575" cy="18951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3" name="TextBox 12">
            <a:hlinkClick r:id="rId4" action="ppaction://hlinksldjump"/>
          </p:cNvPr>
          <p:cNvSpPr txBox="1"/>
          <p:nvPr/>
        </p:nvSpPr>
        <p:spPr>
          <a:xfrm>
            <a:off x="6921500" y="5943600"/>
            <a:ext cx="1543371" cy="369332"/>
          </a:xfrm>
          <a:prstGeom prst="rect">
            <a:avLst/>
          </a:prstGeom>
          <a:noFill/>
        </p:spPr>
        <p:txBody>
          <a:bodyPr wrap="none" rtlCol="0">
            <a:spAutoFit/>
          </a:bodyPr>
          <a:lstStyle/>
          <a:p>
            <a:r>
              <a:rPr lang="en-US" dirty="0" smtClean="0"/>
              <a:t>Return to table</a:t>
            </a:r>
            <a:endParaRPr lang="en-US" dirty="0"/>
          </a:p>
        </p:txBody>
      </p:sp>
      <p:sp>
        <p:nvSpPr>
          <p:cNvPr id="7" name="Slide Number Placeholder 6"/>
          <p:cNvSpPr>
            <a:spLocks noGrp="1"/>
          </p:cNvSpPr>
          <p:nvPr>
            <p:ph type="sldNum" sz="quarter" idx="12"/>
          </p:nvPr>
        </p:nvSpPr>
        <p:spPr/>
        <p:txBody>
          <a:bodyPr/>
          <a:lstStyle/>
          <a:p>
            <a:fld id="{BA9B540C-44DA-4F69-89C9-7C84606640D3}" type="slidenum">
              <a:rPr lang="en-US" smtClean="0"/>
              <a:pPr/>
              <a:t>8</a:t>
            </a:fld>
            <a:endParaRPr lang="en-US" dirty="0"/>
          </a:p>
        </p:txBody>
      </p:sp>
    </p:spTree>
    <p:extLst>
      <p:ext uri="{BB962C8B-B14F-4D97-AF65-F5344CB8AC3E}">
        <p14:creationId xmlns:p14="http://schemas.microsoft.com/office/powerpoint/2010/main" val="23999009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50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50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grpId="0" nodeType="afterEffect">
                                  <p:stCondLst>
                                    <p:cond delay="500"/>
                                  </p:stCondLst>
                                  <p:childTnLst>
                                    <p:set>
                                      <p:cBhvr>
                                        <p:cTn id="15" dur="1" fill="hold">
                                          <p:stCondLst>
                                            <p:cond delay="0"/>
                                          </p:stCondLst>
                                        </p:cTn>
                                        <p:tgtEl>
                                          <p:spTgt spid="3">
                                            <p:txEl>
                                              <p:pRg st="3" end="3"/>
                                            </p:txEl>
                                          </p:spTgt>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grpId="0" nodeType="afterEffect">
                                  <p:stCondLst>
                                    <p:cond delay="50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par>
                          <p:cTn id="19" fill="hold">
                            <p:stCondLst>
                              <p:cond delay="2500"/>
                            </p:stCondLst>
                            <p:childTnLst>
                              <p:par>
                                <p:cTn id="20" presetID="1" presetClass="entr" presetSubtype="0" fill="hold" grpId="0" nodeType="afterEffect">
                                  <p:stCondLst>
                                    <p:cond delay="500"/>
                                  </p:stCondLst>
                                  <p:childTnLst>
                                    <p:set>
                                      <p:cBhvr>
                                        <p:cTn id="21"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advAuto="50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4: Mt. McGinnis</a:t>
            </a:r>
            <a:endParaRPr lang="en-US" dirty="0"/>
          </a:p>
        </p:txBody>
      </p:sp>
      <p:sp>
        <p:nvSpPr>
          <p:cNvPr id="3" name="Content Placeholder 2"/>
          <p:cNvSpPr>
            <a:spLocks noGrp="1"/>
          </p:cNvSpPr>
          <p:nvPr>
            <p:ph idx="1"/>
          </p:nvPr>
        </p:nvSpPr>
        <p:spPr/>
        <p:txBody>
          <a:bodyPr/>
          <a:lstStyle/>
          <a:p>
            <a:r>
              <a:rPr lang="en-US" dirty="0" smtClean="0"/>
              <a:t>Start from downtown Juneau</a:t>
            </a:r>
          </a:p>
          <a:p>
            <a:pPr lvl="1"/>
            <a:r>
              <a:rPr lang="en-US" dirty="0" smtClean="0"/>
              <a:t>Use West Glacier trail</a:t>
            </a:r>
          </a:p>
          <a:p>
            <a:pPr lvl="1"/>
            <a:r>
              <a:rPr lang="en-US" dirty="0" smtClean="0"/>
              <a:t>Located in heart of Tongass National Forest</a:t>
            </a:r>
          </a:p>
          <a:p>
            <a:r>
              <a:rPr lang="en-US" dirty="0" smtClean="0"/>
              <a:t>Attractions include</a:t>
            </a:r>
          </a:p>
          <a:p>
            <a:pPr lvl="1"/>
            <a:r>
              <a:rPr lang="en-US" dirty="0" smtClean="0"/>
              <a:t>Mendenhall Glacier, Mount </a:t>
            </a:r>
            <a:br>
              <a:rPr lang="en-US" dirty="0" smtClean="0"/>
            </a:br>
            <a:r>
              <a:rPr lang="en-US" dirty="0" smtClean="0"/>
              <a:t>Wrather, Stroller White</a:t>
            </a:r>
          </a:p>
          <a:p>
            <a:pPr lvl="1"/>
            <a:r>
              <a:rPr lang="en-US" dirty="0" smtClean="0"/>
              <a:t>Rainforest </a:t>
            </a:r>
            <a:endParaRPr lang="en-US" dirty="0"/>
          </a:p>
        </p:txBody>
      </p:sp>
      <p:pic>
        <p:nvPicPr>
          <p:cNvPr id="4" name="Picture 3"/>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tretch>
            <a:fillRect/>
          </a:stretch>
        </p:blipFill>
        <p:spPr>
          <a:xfrm>
            <a:off x="4231168" y="3006248"/>
            <a:ext cx="4331450" cy="2242910"/>
          </a:xfrm>
          <a:prstGeom prst="rect">
            <a:avLst/>
          </a:prstGeom>
          <a:ln>
            <a:noFill/>
          </a:ln>
          <a:effectLst>
            <a:softEdge rad="112500"/>
          </a:effectLst>
        </p:spPr>
      </p:pic>
      <p:sp>
        <p:nvSpPr>
          <p:cNvPr id="12" name="TextBox 11">
            <a:hlinkClick r:id="rId5" action="ppaction://hlinksldjump"/>
          </p:cNvPr>
          <p:cNvSpPr txBox="1"/>
          <p:nvPr/>
        </p:nvSpPr>
        <p:spPr>
          <a:xfrm>
            <a:off x="6921500" y="5943600"/>
            <a:ext cx="1543371" cy="369332"/>
          </a:xfrm>
          <a:prstGeom prst="rect">
            <a:avLst/>
          </a:prstGeom>
          <a:noFill/>
        </p:spPr>
        <p:txBody>
          <a:bodyPr wrap="none" rtlCol="0">
            <a:spAutoFit/>
          </a:bodyPr>
          <a:lstStyle/>
          <a:p>
            <a:r>
              <a:rPr lang="en-US" dirty="0" smtClean="0"/>
              <a:t>Return to table</a:t>
            </a:r>
            <a:endParaRPr lang="en-US" dirty="0"/>
          </a:p>
        </p:txBody>
      </p:sp>
      <p:sp>
        <p:nvSpPr>
          <p:cNvPr id="7" name="Slide Number Placeholder 6"/>
          <p:cNvSpPr>
            <a:spLocks noGrp="1"/>
          </p:cNvSpPr>
          <p:nvPr>
            <p:ph type="sldNum" sz="quarter" idx="12"/>
          </p:nvPr>
        </p:nvSpPr>
        <p:spPr/>
        <p:txBody>
          <a:bodyPr/>
          <a:lstStyle/>
          <a:p>
            <a:fld id="{BA9B540C-44DA-4F69-89C9-7C84606640D3}" type="slidenum">
              <a:rPr lang="en-US" smtClean="0"/>
              <a:pPr/>
              <a:t>9</a:t>
            </a:fld>
            <a:endParaRPr lang="en-US" dirty="0"/>
          </a:p>
        </p:txBody>
      </p:sp>
    </p:spTree>
    <p:extLst>
      <p:ext uri="{BB962C8B-B14F-4D97-AF65-F5344CB8AC3E}">
        <p14:creationId xmlns:p14="http://schemas.microsoft.com/office/powerpoint/2010/main" val="42373715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50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50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grpId="0" nodeType="afterEffect">
                                  <p:stCondLst>
                                    <p:cond delay="500"/>
                                  </p:stCondLst>
                                  <p:childTnLst>
                                    <p:set>
                                      <p:cBhvr>
                                        <p:cTn id="15" dur="1" fill="hold">
                                          <p:stCondLst>
                                            <p:cond delay="0"/>
                                          </p:stCondLst>
                                        </p:cTn>
                                        <p:tgtEl>
                                          <p:spTgt spid="3">
                                            <p:txEl>
                                              <p:pRg st="3" end="3"/>
                                            </p:txEl>
                                          </p:spTgt>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grpId="0" nodeType="afterEffect">
                                  <p:stCondLst>
                                    <p:cond delay="50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par>
                          <p:cTn id="19" fill="hold">
                            <p:stCondLst>
                              <p:cond delay="2500"/>
                            </p:stCondLst>
                            <p:childTnLst>
                              <p:par>
                                <p:cTn id="20" presetID="1" presetClass="entr" presetSubtype="0" fill="hold" grpId="0" nodeType="afterEffect">
                                  <p:stCondLst>
                                    <p:cond delay="500"/>
                                  </p:stCondLst>
                                  <p:childTnLst>
                                    <p:set>
                                      <p:cBhvr>
                                        <p:cTn id="21"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advAuto="500"/>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Alaska Hiking Tours&amp;quot;&quot;/&gt;&lt;property id=&quot;20307&quot; value=&quot;256&quot;/&gt;&lt;/object&gt;&lt;object type=&quot;3&quot; unique_id=&quot;10035&quot;&gt;&lt;property id=&quot;20148&quot; value=&quot;5&quot;/&gt;&lt;property id=&quot;20300&quot; value=&quot;Slide 3 - &amp;quot;Introduction&amp;quot;&quot;/&gt;&lt;property id=&quot;20307&quot; value=&quot;257&quot;/&gt;&lt;/object&gt;&lt;object type=&quot;3&quot; unique_id=&quot;10036&quot;&gt;&lt;property id=&quot;20148&quot; value=&quot;5&quot;/&gt;&lt;property id=&quot;20300&quot; value=&quot;Slide 5 - &amp;quot;Day 1: Granite Creek&amp;quot;&quot;/&gt;&lt;property id=&quot;20307&quot; value=&quot;258&quot;/&gt;&lt;/object&gt;&lt;object type=&quot;3&quot; unique_id=&quot;10038&quot;&gt;&lt;property id=&quot;20148&quot; value=&quot;5&quot;/&gt;&lt;property id=&quot;20300&quot; value=&quot;Slide 6 - &amp;quot;Day 2: Mount Roberts&amp;quot;&quot;/&gt;&lt;property id=&quot;20307&quot; value=&quot;260&quot;/&gt;&lt;/object&gt;&lt;object type=&quot;3&quot; unique_id=&quot;10279&quot;&gt;&lt;property id=&quot;20148&quot; value=&quot;5&quot;/&gt;&lt;property id=&quot;20300&quot; value=&quot;Slide 7 - &amp;quot;Day 3: Mount Juneau&amp;quot;&quot;/&gt;&lt;property id=&quot;20307&quot; value=&quot;262&quot;/&gt;&lt;/object&gt;&lt;object type=&quot;3&quot; unique_id=&quot;10280&quot;&gt;&lt;property id=&quot;20148&quot; value=&quot;5&quot;/&gt;&lt;property id=&quot;20300&quot; value=&quot;Slide 8 - &amp;quot;Day 4: Mt. McGinnis&amp;quot;&quot;/&gt;&lt;property id=&quot;20307&quot; value=&quot;263&quot;/&gt;&lt;/object&gt;&lt;object type=&quot;3&quot; unique_id=&quot;10281&quot;&gt;&lt;property id=&quot;20148&quot; value=&quot;5&quot;/&gt;&lt;property id=&quot;20300&quot; value=&quot;Slide 9 - &amp;quot;Day 5: Mt. Jumbo&amp;quot;&quot;/&gt;&lt;property id=&quot;20307&quot; value=&quot;261&quot;/&gt;&lt;/object&gt;&lt;object type=&quot;3&quot; unique_id=&quot;10573&quot;&gt;&lt;property id=&quot;20148&quot; value=&quot;5&quot;/&gt;&lt;property id=&quot;20300&quot; value=&quot;Slide 2&quot;/&gt;&lt;property id=&quot;20307&quot; value=&quot;264&quot;/&gt;&lt;/object&gt;&lt;object type=&quot;3&quot; unique_id=&quot;10585&quot;&gt;&lt;property id=&quot;20148&quot; value=&quot;5&quot;/&gt;&lt;property id=&quot;20300&quot; value=&quot;Slide 12 - &amp;quot;For more resources:&amp;quot;&quot;/&gt;&lt;property id=&quot;20307&quot; value=&quot;265&quot;/&gt;&lt;/object&gt;&lt;object type=&quot;3&quot; unique_id=&quot;10766&quot;&gt;&lt;property id=&quot;20148&quot; value=&quot;5&quot;/&gt;&lt;property id=&quot;20300&quot; value=&quot;Slide 4 - &amp;quot;Alaska Hiking Trails&amp;quot;&quot;/&gt;&lt;property id=&quot;20307&quot; value=&quot;266&quot;/&gt;&lt;/object&gt;&lt;object type=&quot;3&quot; unique_id=&quot;10915&quot;&gt;&lt;property id=&quot;20148&quot; value=&quot;5&quot;/&gt;&lt;property id=&quot;20300&quot; value=&quot;Slide 10 - &amp;quot;New Member Ratings&amp;quot;&quot;/&gt;&lt;property id=&quot;20307&quot; value=&quot;267&quot;/&gt;&lt;/object&gt;&lt;object type=&quot;3&quot; unique_id=&quot;10916&quot;&gt;&lt;property id=&quot;20148&quot; value=&quot;5&quot;/&gt;&lt;property id=&quot;20300&quot; value=&quot;Slide 11 - &amp;quot;New Member Ratings&amp;quot;&quot;/&gt;&lt;property id=&quot;20307&quot; value=&quot;268&quot;/&gt;&lt;/object&gt;&lt;/object&gt;&lt;/object&gt;&lt;/database&gt;"/>
  <p:tag name="SECTOMILLISECCONVERTED"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xecutive">
  <a:themeElements>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Executi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538</TotalTime>
  <Words>1005</Words>
  <Application>Microsoft Office PowerPoint</Application>
  <PresentationFormat>On-screen Show (4:3)</PresentationFormat>
  <Paragraphs>173</Paragraphs>
  <Slides>13</Slides>
  <Notes>11</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Executive</vt:lpstr>
      <vt:lpstr>Alaska Hiking Tours</vt:lpstr>
      <vt:lpstr>PowerPoint Presentation</vt:lpstr>
      <vt:lpstr>Introduction</vt:lpstr>
      <vt:lpstr>Alaska Hiking Trails</vt:lpstr>
      <vt:lpstr>Day 1: Granite Creek</vt:lpstr>
      <vt:lpstr>Day 1: Granite Creek</vt:lpstr>
      <vt:lpstr>Day 2: Mount Roberts</vt:lpstr>
      <vt:lpstr>Day 3: Mount Juneau</vt:lpstr>
      <vt:lpstr>Day 4: Mt. McGinnis</vt:lpstr>
      <vt:lpstr>Day 5: Mt. Jumbo</vt:lpstr>
      <vt:lpstr>New Member Ratings</vt:lpstr>
      <vt:lpstr>New Member Ratings</vt:lpstr>
      <vt:lpstr>For more resources: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Irma Greenwood</dc:creator>
  <dc:description>Alaska hiking tour presentation for new members</dc:description>
  <cp:lastModifiedBy>Andrew McSweeney</cp:lastModifiedBy>
  <cp:revision>68</cp:revision>
  <dcterms:created xsi:type="dcterms:W3CDTF">2011-06-13T15:45:58Z</dcterms:created>
  <dcterms:modified xsi:type="dcterms:W3CDTF">2012-06-25T21:34:15Z</dcterms:modified>
</cp:coreProperties>
</file>